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8" autoAdjust="0"/>
    <p:restoredTop sz="94681" autoAdjust="0"/>
  </p:normalViewPr>
  <p:slideViewPr>
    <p:cSldViewPr>
      <p:cViewPr varScale="1">
        <p:scale>
          <a:sx n="67" d="100"/>
          <a:sy n="67" d="100"/>
        </p:scale>
        <p:origin x="-102" y="-4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548BA4-89D2-438D-8D3E-96C2CE59DD24}" type="datetimeFigureOut">
              <a:rPr lang="en-US" smtClean="0"/>
              <a:t>10/15/2013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9E361D-95E2-4B90-9EF6-2C62DD7A10A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923B1FE-3AB3-4882-B492-7BD4F8DC63D3}" type="datetimeFigureOut">
              <a:rPr lang="en-US" smtClean="0"/>
              <a:t>10/15/2013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740C90D-01B8-457F-B950-8A31F257AE8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740C90D-01B8-457F-B950-8A31F257AE8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740C90D-01B8-457F-B950-8A31F257AE8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740C90D-01B8-457F-B950-8A31F257AE85}"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740C90D-01B8-457F-B950-8A31F257AE85}"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740C90D-01B8-457F-B950-8A31F257AE85}"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740C90D-01B8-457F-B950-8A31F257AE85}"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740C90D-01B8-457F-B950-8A31F257AE85}"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923B1FE-3AB3-4882-B492-7BD4F8DC63D3}" type="datetimeFigureOut">
              <a:rPr lang="en-US" smtClean="0"/>
              <a:t>10/15/2013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740C90D-01B8-457F-B950-8A31F257AE8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923B1FE-3AB3-4882-B492-7BD4F8DC63D3}" type="datetimeFigureOut">
              <a:rPr lang="en-US" smtClean="0"/>
              <a:t>10/15/2013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740C90D-01B8-457F-B950-8A31F257AE85}"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923B1FE-3AB3-4882-B492-7BD4F8DC63D3}" type="datetimeFigureOut">
              <a:rPr lang="en-US" smtClean="0"/>
              <a:t>10/15/2013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740C90D-01B8-457F-B950-8A31F257AE85}"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923B1FE-3AB3-4882-B492-7BD4F8DC63D3}" type="datetimeFigureOut">
              <a:rPr lang="en-US" smtClean="0"/>
              <a:t>10/15/2013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740C90D-01B8-457F-B950-8A31F257AE8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81000"/>
            <a:ext cx="7772400" cy="1470025"/>
          </a:xfrm>
        </p:spPr>
        <p:txBody>
          <a:bodyPr/>
          <a:lstStyle/>
          <a:p>
            <a:pPr algn="ctr"/>
            <a:r>
              <a:rPr lang="en-US" dirty="0" smtClean="0"/>
              <a:t>HERNAN CORTES </a:t>
            </a:r>
            <a:endParaRPr lang="en-US" dirty="0"/>
          </a:p>
        </p:txBody>
      </p:sp>
      <p:sp>
        <p:nvSpPr>
          <p:cNvPr id="3" name="Subtitle 2"/>
          <p:cNvSpPr>
            <a:spLocks noGrp="1"/>
          </p:cNvSpPr>
          <p:nvPr>
            <p:ph type="subTitle" idx="1"/>
          </p:nvPr>
        </p:nvSpPr>
        <p:spPr>
          <a:xfrm>
            <a:off x="762000" y="5410200"/>
            <a:ext cx="7772400" cy="1199704"/>
          </a:xfrm>
        </p:spPr>
        <p:txBody>
          <a:bodyPr/>
          <a:lstStyle/>
          <a:p>
            <a:endParaRPr lang="en-US" dirty="0" smtClean="0"/>
          </a:p>
          <a:p>
            <a:pPr algn="ctr"/>
            <a:r>
              <a:rPr lang="en-US" sz="3600" dirty="0" smtClean="0">
                <a:solidFill>
                  <a:schemeClr val="bg1"/>
                </a:solidFill>
                <a:latin typeface="Algerian" pitchFamily="82" charset="0"/>
              </a:rPr>
              <a:t>SEGUNDA CARTA DE RELACION</a:t>
            </a:r>
          </a:p>
          <a:p>
            <a:endParaRPr lang="en-US" dirty="0" smtClean="0"/>
          </a:p>
          <a:p>
            <a:endParaRPr lang="en-US" dirty="0"/>
          </a:p>
        </p:txBody>
      </p:sp>
      <p:pic>
        <p:nvPicPr>
          <p:cNvPr id="4" name="Picture 3" descr="HERNAN CORTES.jpg"/>
          <p:cNvPicPr>
            <a:picLocks noChangeAspect="1"/>
          </p:cNvPicPr>
          <p:nvPr/>
        </p:nvPicPr>
        <p:blipFill>
          <a:blip r:embed="rId2" cstate="print"/>
          <a:stretch>
            <a:fillRect/>
          </a:stretch>
        </p:blipFill>
        <p:spPr>
          <a:xfrm>
            <a:off x="3733800" y="1828800"/>
            <a:ext cx="1600200" cy="2160270"/>
          </a:xfrm>
          <a:prstGeom prst="rect">
            <a:avLst/>
          </a:prstGeom>
        </p:spPr>
      </p:pic>
      <p:sp>
        <p:nvSpPr>
          <p:cNvPr id="5" name="TextBox 4"/>
          <p:cNvSpPr txBox="1"/>
          <p:nvPr/>
        </p:nvSpPr>
        <p:spPr>
          <a:xfrm>
            <a:off x="3200400" y="4114800"/>
            <a:ext cx="3429000" cy="923330"/>
          </a:xfrm>
          <a:prstGeom prst="rect">
            <a:avLst/>
          </a:prstGeom>
          <a:noFill/>
        </p:spPr>
        <p:txBody>
          <a:bodyPr wrap="square" rtlCol="0">
            <a:spAutoFit/>
          </a:bodyPr>
          <a:lstStyle/>
          <a:p>
            <a:r>
              <a:rPr lang="en-US" b="1" dirty="0" smtClean="0"/>
              <a:t>       1458-1547</a:t>
            </a:r>
          </a:p>
          <a:p>
            <a:r>
              <a:rPr lang="en-US" b="1" dirty="0" smtClean="0"/>
              <a:t>   NACE EN  MEDELLIN</a:t>
            </a:r>
          </a:p>
          <a:p>
            <a:r>
              <a:rPr lang="en-US" b="1" dirty="0" smtClean="0"/>
              <a:t>ESTREMADURA, ESPANA</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echnotitlan.jpg"/>
          <p:cNvPicPr>
            <a:picLocks noGrp="1" noChangeAspect="1"/>
          </p:cNvPicPr>
          <p:nvPr>
            <p:ph idx="1"/>
          </p:nvPr>
        </p:nvPicPr>
        <p:blipFill>
          <a:blip r:embed="rId2" cstate="print"/>
          <a:stretch>
            <a:fillRect/>
          </a:stretch>
        </p:blipFill>
        <p:spPr>
          <a:xfrm>
            <a:off x="304800" y="762000"/>
            <a:ext cx="8534400" cy="5867400"/>
          </a:xfrm>
        </p:spPr>
      </p:pic>
      <p:sp>
        <p:nvSpPr>
          <p:cNvPr id="3" name="Title 2"/>
          <p:cNvSpPr>
            <a:spLocks noGrp="1"/>
          </p:cNvSpPr>
          <p:nvPr>
            <p:ph type="title"/>
          </p:nvPr>
        </p:nvSpPr>
        <p:spPr>
          <a:xfrm>
            <a:off x="457200" y="0"/>
            <a:ext cx="8229600" cy="1143000"/>
          </a:xfrm>
        </p:spPr>
        <p:txBody>
          <a:bodyPr>
            <a:normAutofit/>
          </a:bodyPr>
          <a:lstStyle/>
          <a:p>
            <a:pPr algn="ctr"/>
            <a:r>
              <a:rPr lang="es-ES" sz="3200" dirty="0" smtClean="0"/>
              <a:t>Tenochtitlán</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381000"/>
            <a:ext cx="5943600" cy="400110"/>
          </a:xfrm>
          <a:prstGeom prst="rect">
            <a:avLst/>
          </a:prstGeom>
          <a:noFill/>
        </p:spPr>
        <p:txBody>
          <a:bodyPr wrap="square" rtlCol="0">
            <a:spAutoFit/>
          </a:bodyPr>
          <a:lstStyle/>
          <a:p>
            <a:pPr algn="ctr"/>
            <a:r>
              <a:rPr lang="en-US" sz="2000" dirty="0" smtClean="0"/>
              <a:t>FIGURAS IMPORTANTES</a:t>
            </a:r>
            <a:endParaRPr lang="en-US" sz="2000" dirty="0"/>
          </a:p>
        </p:txBody>
      </p:sp>
      <p:sp>
        <p:nvSpPr>
          <p:cNvPr id="3" name="TextBox 2"/>
          <p:cNvSpPr txBox="1"/>
          <p:nvPr/>
        </p:nvSpPr>
        <p:spPr>
          <a:xfrm>
            <a:off x="533400" y="1219200"/>
            <a:ext cx="3581400" cy="3416320"/>
          </a:xfrm>
          <a:prstGeom prst="rect">
            <a:avLst/>
          </a:prstGeom>
          <a:noFill/>
        </p:spPr>
        <p:txBody>
          <a:bodyPr wrap="square" rtlCol="0">
            <a:spAutoFit/>
          </a:bodyPr>
          <a:lstStyle/>
          <a:p>
            <a:pPr marL="342900" indent="-342900">
              <a:buAutoNum type="arabicPeriod"/>
            </a:pPr>
            <a:r>
              <a:rPr lang="en-US" dirty="0" smtClean="0"/>
              <a:t>MOCTEZUMA</a:t>
            </a:r>
          </a:p>
          <a:p>
            <a:pPr marL="342900" indent="-342900">
              <a:buAutoNum type="arabicPeriod"/>
            </a:pPr>
            <a:r>
              <a:rPr lang="en-US" dirty="0" smtClean="0"/>
              <a:t>TENOCHTITLAN</a:t>
            </a:r>
          </a:p>
          <a:p>
            <a:pPr marL="342900" indent="-342900">
              <a:buAutoNum type="arabicPeriod"/>
            </a:pPr>
            <a:r>
              <a:rPr lang="en-US" dirty="0" smtClean="0"/>
              <a:t>NAHUA</a:t>
            </a:r>
          </a:p>
          <a:p>
            <a:pPr marL="342900" indent="-342900">
              <a:buAutoNum type="arabicPeriod"/>
            </a:pPr>
            <a:r>
              <a:rPr lang="en-US" dirty="0" smtClean="0"/>
              <a:t>NAHUATL</a:t>
            </a:r>
          </a:p>
          <a:p>
            <a:pPr marL="342900" indent="-342900">
              <a:buAutoNum type="arabicPeriod"/>
            </a:pPr>
            <a:r>
              <a:rPr lang="en-US" dirty="0" smtClean="0"/>
              <a:t>CARLOS V</a:t>
            </a:r>
          </a:p>
          <a:p>
            <a:pPr marL="342900" indent="-342900">
              <a:buAutoNum type="arabicPeriod"/>
            </a:pPr>
            <a:r>
              <a:rPr lang="en-US" dirty="0" smtClean="0"/>
              <a:t>CUACTEMOC</a:t>
            </a:r>
          </a:p>
          <a:p>
            <a:pPr marL="342900" indent="-342900">
              <a:buAutoNum type="arabicPeriod"/>
            </a:pPr>
            <a:r>
              <a:rPr lang="en-US" dirty="0" smtClean="0"/>
              <a:t>BERNAL DIAZ DE CASTILLO</a:t>
            </a:r>
          </a:p>
          <a:p>
            <a:pPr marL="342900" indent="-342900">
              <a:buAutoNum type="arabicPeriod"/>
            </a:pPr>
            <a:r>
              <a:rPr lang="en-US" dirty="0" smtClean="0"/>
              <a:t>LA MALINCHE</a:t>
            </a:r>
          </a:p>
          <a:p>
            <a:pPr marL="342900" indent="-342900">
              <a:buAutoNum type="arabicPeriod"/>
            </a:pPr>
            <a:r>
              <a:rPr lang="en-US" dirty="0" smtClean="0"/>
              <a:t>PANFILO DE NARBAEZ</a:t>
            </a:r>
          </a:p>
          <a:p>
            <a:pPr marL="342900" indent="-342900">
              <a:buAutoNum type="arabicPeriod"/>
            </a:pPr>
            <a:r>
              <a:rPr lang="en-US" dirty="0" smtClean="0"/>
              <a:t>DIEGO VELAZQUEZ</a:t>
            </a:r>
          </a:p>
          <a:p>
            <a:pPr marL="342900" indent="-342900">
              <a:buAutoNum type="arabicPeriod"/>
            </a:pPr>
            <a:endParaRPr lang="en-US" dirty="0" smtClean="0"/>
          </a:p>
          <a:p>
            <a:pPr marL="342900" indent="-342900">
              <a:buAutoNum type="arabicPeriod"/>
            </a:pPr>
            <a:endParaRPr lang="en-US" dirty="0"/>
          </a:p>
        </p:txBody>
      </p:sp>
      <p:pic>
        <p:nvPicPr>
          <p:cNvPr id="4" name="Picture 3" descr="LA MALINCHE.jpg"/>
          <p:cNvPicPr>
            <a:picLocks noChangeAspect="1"/>
          </p:cNvPicPr>
          <p:nvPr/>
        </p:nvPicPr>
        <p:blipFill>
          <a:blip r:embed="rId2" cstate="print"/>
          <a:stretch>
            <a:fillRect/>
          </a:stretch>
        </p:blipFill>
        <p:spPr>
          <a:xfrm>
            <a:off x="6553200" y="1295400"/>
            <a:ext cx="1905000" cy="2105025"/>
          </a:xfrm>
          <a:prstGeom prst="rect">
            <a:avLst/>
          </a:prstGeom>
        </p:spPr>
      </p:pic>
      <p:pic>
        <p:nvPicPr>
          <p:cNvPr id="5" name="Picture 4" descr="moctezuma.jpg"/>
          <p:cNvPicPr>
            <a:picLocks noChangeAspect="1"/>
          </p:cNvPicPr>
          <p:nvPr/>
        </p:nvPicPr>
        <p:blipFill>
          <a:blip r:embed="rId3" cstate="print"/>
          <a:stretch>
            <a:fillRect/>
          </a:stretch>
        </p:blipFill>
        <p:spPr>
          <a:xfrm>
            <a:off x="4419600" y="1295400"/>
            <a:ext cx="1905000" cy="2105025"/>
          </a:xfrm>
          <a:prstGeom prst="rect">
            <a:avLst/>
          </a:prstGeom>
        </p:spPr>
      </p:pic>
      <p:pic>
        <p:nvPicPr>
          <p:cNvPr id="6" name="Picture 5" descr="panfilo de narbaez.jpg"/>
          <p:cNvPicPr>
            <a:picLocks noChangeAspect="1"/>
          </p:cNvPicPr>
          <p:nvPr/>
        </p:nvPicPr>
        <p:blipFill>
          <a:blip r:embed="rId4" cstate="print"/>
          <a:stretch>
            <a:fillRect/>
          </a:stretch>
        </p:blipFill>
        <p:spPr>
          <a:xfrm>
            <a:off x="6705600" y="3810000"/>
            <a:ext cx="1944511" cy="2625090"/>
          </a:xfrm>
          <a:prstGeom prst="rect">
            <a:avLst/>
          </a:prstGeom>
        </p:spPr>
      </p:pic>
      <p:pic>
        <p:nvPicPr>
          <p:cNvPr id="7" name="Picture 6" descr="HERNAN CORTES.jpg"/>
          <p:cNvPicPr>
            <a:picLocks noChangeAspect="1"/>
          </p:cNvPicPr>
          <p:nvPr/>
        </p:nvPicPr>
        <p:blipFill>
          <a:blip r:embed="rId5" cstate="print"/>
          <a:stretch>
            <a:fillRect/>
          </a:stretch>
        </p:blipFill>
        <p:spPr>
          <a:xfrm>
            <a:off x="4495800" y="3733800"/>
            <a:ext cx="1981200" cy="26746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s-ES" dirty="0" smtClean="0"/>
          </a:p>
          <a:p>
            <a:r>
              <a:rPr lang="es-ES" sz="2800" dirty="0" smtClean="0"/>
              <a:t>Cortés es el primer cronista que relata la conquista de México (en cinco cartas escritas entre 1519 y 1526 dirigidas a Carlos </a:t>
            </a:r>
            <a:r>
              <a:rPr lang="es-ES" sz="2800" dirty="0" smtClean="0"/>
              <a:t>V).</a:t>
            </a:r>
          </a:p>
          <a:p>
            <a:pPr>
              <a:buNone/>
            </a:pPr>
            <a:endParaRPr lang="es-ES" sz="2800" dirty="0" smtClean="0"/>
          </a:p>
          <a:p>
            <a:r>
              <a:rPr lang="es-ES" sz="2800" dirty="0" smtClean="0"/>
              <a:t>La primera carta es interceptada por Diego Velázquez, jamás llega a Carlos V por eso se dice que la Segunda Carta comienza en “media res”</a:t>
            </a:r>
          </a:p>
          <a:p>
            <a:endParaRPr lang="es-ES" dirty="0"/>
          </a:p>
        </p:txBody>
      </p:sp>
      <p:sp>
        <p:nvSpPr>
          <p:cNvPr id="3" name="Title 2"/>
          <p:cNvSpPr>
            <a:spLocks noGrp="1"/>
          </p:cNvSpPr>
          <p:nvPr>
            <p:ph type="title"/>
          </p:nvPr>
        </p:nvSpPr>
        <p:spPr/>
        <p:txBody>
          <a:bodyPr/>
          <a:lstStyle/>
          <a:p>
            <a:pPr algn="ctr"/>
            <a:r>
              <a:rPr lang="en-US" dirty="0" smtClean="0"/>
              <a:t>DATOS IMPORTANTES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s-ES" sz="2000" dirty="0" smtClean="0"/>
              <a:t>Cortés dirige activamente la conquista realizada en nombre del Rey de España. Su relata muestra cómo va sorteando los diversos obstáculos que se le presentan. Engrandece su figura con el fin de simpatizarle a su majestad y, así, conseguir títulos de nobleza, tierras, etc. Sus narraciones son muy objetivas.</a:t>
            </a:r>
          </a:p>
          <a:p>
            <a:endParaRPr lang="en-US" dirty="0" smtClean="0"/>
          </a:p>
          <a:p>
            <a:r>
              <a:rPr lang="es-ES" sz="2000" dirty="0" smtClean="0"/>
              <a:t>El mismo Cortés es el protagonista de su historia, por lo cual el narrador es primera persona del singular. Su objetivo principal es resaltar su </a:t>
            </a:r>
            <a:r>
              <a:rPr lang="es-ES" sz="2000" dirty="0" smtClean="0"/>
              <a:t>propia figura.</a:t>
            </a:r>
          </a:p>
          <a:p>
            <a:endParaRPr lang="es-ES" sz="2000" dirty="0" smtClean="0"/>
          </a:p>
          <a:p>
            <a:r>
              <a:rPr lang="es-ES" sz="2000" dirty="0" smtClean="0"/>
              <a:t>Cortes es avaricioso e interesado su objetivo es enriquecerse.</a:t>
            </a:r>
            <a:endParaRPr lang="en-US" sz="2000" dirty="0"/>
          </a:p>
        </p:txBody>
      </p:sp>
      <p:sp>
        <p:nvSpPr>
          <p:cNvPr id="3" name="Title 2"/>
          <p:cNvSpPr>
            <a:spLocks noGrp="1"/>
          </p:cNvSpPr>
          <p:nvPr>
            <p:ph type="title"/>
          </p:nvPr>
        </p:nvSpPr>
        <p:spPr/>
        <p:txBody>
          <a:bodyPr/>
          <a:lstStyle/>
          <a:p>
            <a:r>
              <a:rPr lang="en-US" dirty="0" smtClean="0"/>
              <a:t>…..MAS DATOS IMPORTANTES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2000" dirty="0" smtClean="0"/>
          </a:p>
          <a:p>
            <a:r>
              <a:rPr lang="en-US" sz="2000" dirty="0" smtClean="0"/>
              <a:t>Narracion epistolar.</a:t>
            </a:r>
          </a:p>
          <a:p>
            <a:pPr>
              <a:buNone/>
            </a:pPr>
            <a:endParaRPr lang="en-US" sz="2000" dirty="0" smtClean="0"/>
          </a:p>
          <a:p>
            <a:r>
              <a:rPr lang="es-ES" sz="2000" dirty="0" smtClean="0"/>
              <a:t>El lenguaje en el que se expresa es formal, ya que él había estudiado en la Universidad de Salamanca. </a:t>
            </a:r>
            <a:endParaRPr lang="es-ES" sz="2000" dirty="0" smtClean="0"/>
          </a:p>
          <a:p>
            <a:endParaRPr lang="es-ES" sz="2000" dirty="0" smtClean="0"/>
          </a:p>
          <a:p>
            <a:r>
              <a:rPr lang="es-ES" sz="2000" dirty="0" smtClean="0"/>
              <a:t>También </a:t>
            </a:r>
            <a:r>
              <a:rPr lang="es-ES" sz="2000" dirty="0" smtClean="0"/>
              <a:t>es importante destacar el hecho de que, en sus cartas, se dirige al rey. Comienza su carta diciendo: “Enviada a su sacra majestad del emperador nuestro señor por el Capitán general de la Nueva España, llamado don Fernando Cortés…”. Antes de comenzar con su relato se dirige a él de la siguiente forma: “Muy alto y poderoso y muy católico príncipe, </a:t>
            </a:r>
            <a:r>
              <a:rPr lang="es-ES" sz="2000" dirty="0" smtClean="0"/>
              <a:t>invictísimo</a:t>
            </a:r>
            <a:r>
              <a:rPr lang="es-ES" sz="2000" dirty="0" smtClean="0"/>
              <a:t> emperador y señor nuestro”.</a:t>
            </a:r>
          </a:p>
          <a:p>
            <a:pPr>
              <a:buNone/>
            </a:pPr>
            <a:endParaRPr lang="en-US" dirty="0"/>
          </a:p>
        </p:txBody>
      </p:sp>
      <p:sp>
        <p:nvSpPr>
          <p:cNvPr id="3" name="Title 2"/>
          <p:cNvSpPr>
            <a:spLocks noGrp="1"/>
          </p:cNvSpPr>
          <p:nvPr>
            <p:ph type="title"/>
          </p:nvPr>
        </p:nvSpPr>
        <p:spPr/>
        <p:txBody>
          <a:bodyPr/>
          <a:lstStyle/>
          <a:p>
            <a:r>
              <a:rPr lang="en-US" dirty="0" smtClean="0"/>
              <a:t>  ESTRUCTURA DE LA CARTA</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endParaRPr lang="es-ES" sz="1800" dirty="0" smtClean="0"/>
          </a:p>
          <a:p>
            <a:pPr>
              <a:buNone/>
            </a:pPr>
            <a:r>
              <a:rPr lang="es-ES" sz="1800" dirty="0" smtClean="0"/>
              <a:t> </a:t>
            </a:r>
            <a:r>
              <a:rPr lang="es-ES" sz="1800" dirty="0" smtClean="0"/>
              <a:t>   </a:t>
            </a:r>
            <a:r>
              <a:rPr lang="es-ES" sz="2000" dirty="0" smtClean="0"/>
              <a:t>Hernán </a:t>
            </a:r>
            <a:r>
              <a:rPr lang="es-ES" sz="2000" dirty="0" smtClean="0"/>
              <a:t>Cortés nació en el año 1458 en Medellín, en Extremadura. Estudió latín, gramática y leyes en Salamanca. En 1504 viajó al nuevo mundo para intentar su suerte. En 1511 participó en la conquista de Cuba bajo Diego Velázquez. Después </a:t>
            </a:r>
            <a:endParaRPr lang="es-ES" sz="2000" dirty="0" smtClean="0"/>
          </a:p>
          <a:p>
            <a:pPr>
              <a:buNone/>
            </a:pPr>
            <a:r>
              <a:rPr lang="es-ES" sz="2000" dirty="0" smtClean="0"/>
              <a:t> </a:t>
            </a:r>
            <a:r>
              <a:rPr lang="es-ES" sz="2000" dirty="0" smtClean="0"/>
              <a:t>   Cortés </a:t>
            </a:r>
            <a:r>
              <a:rPr lang="es-ES" sz="2000" dirty="0" smtClean="0"/>
              <a:t>se convirtió en alcalde de Santiago de </a:t>
            </a:r>
            <a:r>
              <a:rPr lang="es-ES" sz="2000" dirty="0" smtClean="0"/>
              <a:t>Cuba. </a:t>
            </a:r>
          </a:p>
          <a:p>
            <a:pPr>
              <a:buNone/>
            </a:pPr>
            <a:r>
              <a:rPr lang="es-ES" sz="2000" dirty="0" smtClean="0"/>
              <a:t> </a:t>
            </a:r>
            <a:r>
              <a:rPr lang="es-ES" sz="2000" dirty="0" smtClean="0"/>
              <a:t>   En </a:t>
            </a:r>
            <a:r>
              <a:rPr lang="es-ES" sz="2000" dirty="0" smtClean="0"/>
              <a:t>1519 viajó con 600 hombres a México. Allí descubrió el imperio azteca. Luchaba con los </a:t>
            </a:r>
            <a:r>
              <a:rPr lang="es-ES" sz="2000" dirty="0" smtClean="0"/>
              <a:t>indígenas </a:t>
            </a:r>
            <a:r>
              <a:rPr lang="es-ES" sz="2000" dirty="0" smtClean="0"/>
              <a:t>porque quería su oro. </a:t>
            </a:r>
            <a:r>
              <a:rPr lang="es-ES" sz="2000" dirty="0" smtClean="0"/>
              <a:t>El </a:t>
            </a:r>
            <a:r>
              <a:rPr lang="es-ES" sz="2000" dirty="0" smtClean="0"/>
              <a:t>rey azteca, </a:t>
            </a:r>
            <a:r>
              <a:rPr lang="es-ES" sz="2000" dirty="0" smtClean="0"/>
              <a:t>Moctezuma </a:t>
            </a:r>
            <a:r>
              <a:rPr lang="es-ES" sz="2000" dirty="0" smtClean="0"/>
              <a:t>II no fue capaz de organizar la resistencia y por eso Cortés conquistó la capital azteca </a:t>
            </a:r>
            <a:r>
              <a:rPr lang="es-ES" sz="2000" dirty="0" smtClean="0"/>
              <a:t>Technochtitlán</a:t>
            </a:r>
            <a:r>
              <a:rPr lang="es-ES" sz="2000" dirty="0" smtClean="0"/>
              <a:t> en 1519.  En 1528 volvió a España y recibió el título de Márquez del Valle de Oaxaca. Hizo otros viajes por América, descubrió California y luchó con los mayas. Cortés murió en 1547 cerca de </a:t>
            </a:r>
            <a:r>
              <a:rPr lang="es-ES" sz="2000" dirty="0" smtClean="0"/>
              <a:t>Sevilla, España.</a:t>
            </a:r>
            <a:endParaRPr lang="en-US" sz="2000" dirty="0"/>
          </a:p>
        </p:txBody>
      </p:sp>
      <p:sp>
        <p:nvSpPr>
          <p:cNvPr id="3" name="Title 2"/>
          <p:cNvSpPr>
            <a:spLocks noGrp="1"/>
          </p:cNvSpPr>
          <p:nvPr>
            <p:ph type="title"/>
          </p:nvPr>
        </p:nvSpPr>
        <p:spPr/>
        <p:txBody>
          <a:bodyPr/>
          <a:lstStyle/>
          <a:p>
            <a:r>
              <a:rPr lang="en-US" dirty="0" smtClean="0"/>
              <a:t>   SU VIDA    </a:t>
            </a:r>
            <a:endParaRPr lang="en-US" dirty="0"/>
          </a:p>
        </p:txBody>
      </p:sp>
      <p:pic>
        <p:nvPicPr>
          <p:cNvPr id="4" name="Picture 3" descr="cortes.jpg"/>
          <p:cNvPicPr>
            <a:picLocks noChangeAspect="1"/>
          </p:cNvPicPr>
          <p:nvPr/>
        </p:nvPicPr>
        <p:blipFill>
          <a:blip r:embed="rId2" cstate="print"/>
          <a:stretch>
            <a:fillRect/>
          </a:stretch>
        </p:blipFill>
        <p:spPr>
          <a:xfrm>
            <a:off x="3505200" y="304800"/>
            <a:ext cx="1011180" cy="1282700"/>
          </a:xfrm>
          <a:prstGeom prst="rect">
            <a:avLst/>
          </a:prstGeom>
        </p:spPr>
      </p:pic>
      <p:pic>
        <p:nvPicPr>
          <p:cNvPr id="5" name="Picture 4" descr="Cortes II.jpg"/>
          <p:cNvPicPr>
            <a:picLocks noChangeAspect="1"/>
          </p:cNvPicPr>
          <p:nvPr/>
        </p:nvPicPr>
        <p:blipFill>
          <a:blip r:embed="rId3" cstate="print"/>
          <a:stretch>
            <a:fillRect/>
          </a:stretch>
        </p:blipFill>
        <p:spPr>
          <a:xfrm>
            <a:off x="4724400" y="228600"/>
            <a:ext cx="1371600" cy="1371600"/>
          </a:xfrm>
          <a:prstGeom prst="rect">
            <a:avLst/>
          </a:prstGeom>
        </p:spPr>
      </p:pic>
      <p:pic>
        <p:nvPicPr>
          <p:cNvPr id="6" name="Picture 5" descr="Caballero cortes.bmp"/>
          <p:cNvPicPr>
            <a:picLocks noChangeAspect="1"/>
          </p:cNvPicPr>
          <p:nvPr/>
        </p:nvPicPr>
        <p:blipFill>
          <a:blip r:embed="rId4" cstate="print"/>
          <a:stretch>
            <a:fillRect/>
          </a:stretch>
        </p:blipFill>
        <p:spPr>
          <a:xfrm>
            <a:off x="6144000" y="0"/>
            <a:ext cx="3000000" cy="152381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s-ES" sz="2000" dirty="0" smtClean="0"/>
              <a:t>  </a:t>
            </a:r>
          </a:p>
          <a:p>
            <a:pPr>
              <a:buNone/>
            </a:pPr>
            <a:r>
              <a:rPr lang="es-ES" sz="2000" dirty="0" smtClean="0"/>
              <a:t> </a:t>
            </a:r>
            <a:r>
              <a:rPr lang="es-ES" sz="2000" dirty="0" smtClean="0"/>
              <a:t>                                       SIGLO XVI      </a:t>
            </a:r>
          </a:p>
          <a:p>
            <a:pPr>
              <a:buNone/>
            </a:pPr>
            <a:endParaRPr lang="es-ES" sz="2000" dirty="0" smtClean="0"/>
          </a:p>
          <a:p>
            <a:pPr>
              <a:buNone/>
            </a:pPr>
            <a:r>
              <a:rPr lang="es-ES" sz="2000" dirty="0" smtClean="0"/>
              <a:t>   Transición entre la época medieval y el renacimiento del Siglo de Oro.</a:t>
            </a:r>
          </a:p>
          <a:p>
            <a:pPr>
              <a:buNone/>
            </a:pPr>
            <a:endParaRPr lang="es-ES" sz="2000" dirty="0" smtClean="0"/>
          </a:p>
          <a:p>
            <a:pPr>
              <a:buNone/>
            </a:pPr>
            <a:r>
              <a:rPr lang="es-ES" sz="2000" dirty="0" smtClean="0"/>
              <a:t>   La </a:t>
            </a:r>
            <a:r>
              <a:rPr lang="es-ES" sz="2000" dirty="0" smtClean="0"/>
              <a:t>época en la que estos autores escribieron se caracteriza por diferentes debates ideológicos. </a:t>
            </a:r>
            <a:endParaRPr lang="es-ES" sz="2000" dirty="0" smtClean="0"/>
          </a:p>
          <a:p>
            <a:pPr>
              <a:buNone/>
            </a:pPr>
            <a:endParaRPr lang="es-ES" sz="2000" dirty="0" smtClean="0"/>
          </a:p>
          <a:p>
            <a:pPr>
              <a:buNone/>
            </a:pPr>
            <a:r>
              <a:rPr lang="es-ES" sz="2000" dirty="0" smtClean="0"/>
              <a:t> </a:t>
            </a:r>
            <a:r>
              <a:rPr lang="es-ES" sz="2000" dirty="0" smtClean="0"/>
              <a:t>  Primeramente</a:t>
            </a:r>
            <a:r>
              <a:rPr lang="es-ES" sz="2000" dirty="0" smtClean="0"/>
              <a:t>, los dos escriben en una etapa humanista, donde la polémica se encuentra en la transición del pensamiento, y el renacentista, en el cual se mantiene una ideología medieval por la que el vasallo debe ser fiel tanto a la corona como a los dogmas cristianos.</a:t>
            </a:r>
            <a:endParaRPr lang="en-US" sz="2000" dirty="0"/>
          </a:p>
        </p:txBody>
      </p:sp>
      <p:sp>
        <p:nvSpPr>
          <p:cNvPr id="3" name="Title 2"/>
          <p:cNvSpPr>
            <a:spLocks noGrp="1"/>
          </p:cNvSpPr>
          <p:nvPr>
            <p:ph type="title"/>
          </p:nvPr>
        </p:nvSpPr>
        <p:spPr/>
        <p:txBody>
          <a:bodyPr/>
          <a:lstStyle/>
          <a:p>
            <a:pPr algn="ctr"/>
            <a:r>
              <a:rPr lang="en-US" dirty="0" smtClean="0"/>
              <a:t>EPOCA</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533400"/>
            <a:ext cx="5527475" cy="369332"/>
          </a:xfrm>
          <a:prstGeom prst="rect">
            <a:avLst/>
          </a:prstGeom>
          <a:noFill/>
        </p:spPr>
        <p:txBody>
          <a:bodyPr wrap="none" rtlCol="0">
            <a:spAutoFit/>
          </a:bodyPr>
          <a:lstStyle/>
          <a:p>
            <a:pPr algn="ctr"/>
            <a:r>
              <a:rPr lang="en-US" b="1" dirty="0" smtClean="0"/>
              <a:t>RESUMEN Y PROPOSITO DE LA SEGUNDA CARTA</a:t>
            </a:r>
            <a:endParaRPr lang="en-US" b="1" dirty="0"/>
          </a:p>
        </p:txBody>
      </p:sp>
      <p:sp>
        <p:nvSpPr>
          <p:cNvPr id="3" name="Rectangle 2"/>
          <p:cNvSpPr/>
          <p:nvPr/>
        </p:nvSpPr>
        <p:spPr>
          <a:xfrm>
            <a:off x="609600" y="1066800"/>
            <a:ext cx="8001000" cy="5632311"/>
          </a:xfrm>
          <a:prstGeom prst="rect">
            <a:avLst/>
          </a:prstGeom>
        </p:spPr>
        <p:txBody>
          <a:bodyPr wrap="square">
            <a:spAutoFit/>
          </a:bodyPr>
          <a:lstStyle/>
          <a:p>
            <a:r>
              <a:rPr lang="es-ES" dirty="0" smtClean="0"/>
              <a:t>Segunda carta de relación de H. C. a Carlos V, firmada en Segura de la Frontera el 30 de octubre de 1520.</a:t>
            </a:r>
            <a:br>
              <a:rPr lang="es-ES" dirty="0" smtClean="0"/>
            </a:br>
            <a:r>
              <a:rPr lang="es-ES" dirty="0" smtClean="0"/>
              <a:t>Después de 15 meses Cortés vuelve a reportarse, en primera instancia se disculpa por el tiempo transcurrido sin escribir, reporta el hundimiento premeditado de las naves para evitar deserciones de los seguidores de Velázquez. </a:t>
            </a:r>
          </a:p>
          <a:p>
            <a:endParaRPr lang="es-ES" dirty="0" smtClean="0"/>
          </a:p>
          <a:p>
            <a:r>
              <a:rPr lang="es-ES" dirty="0" smtClean="0"/>
              <a:t>Describe las riquezas del Estado de </a:t>
            </a:r>
            <a:r>
              <a:rPr lang="es-ES" dirty="0" smtClean="0"/>
              <a:t>Culúa</a:t>
            </a:r>
            <a:r>
              <a:rPr lang="es-ES" dirty="0" smtClean="0"/>
              <a:t> (Estado mexica), cuyo sometimiento a favor de la corona española es el objetivo principal. </a:t>
            </a:r>
          </a:p>
          <a:p>
            <a:endParaRPr lang="es-ES" dirty="0" smtClean="0"/>
          </a:p>
          <a:p>
            <a:r>
              <a:rPr lang="es-ES" dirty="0" smtClean="0"/>
              <a:t>Reporta la excursión enviada por Francisco de Garay, la alianza con los totonacas, las batallas y posterior alianza con los tlaxcaltecas, describe la matanza de </a:t>
            </a:r>
            <a:r>
              <a:rPr lang="es-ES" dirty="0" smtClean="0"/>
              <a:t>Cholula</a:t>
            </a:r>
            <a:r>
              <a:rPr lang="es-ES" dirty="0" smtClean="0"/>
              <a:t> como una acción militar preventiva, la entrada y recepción a México-Tenochtitlán, la batalla de </a:t>
            </a:r>
            <a:r>
              <a:rPr lang="es-ES" dirty="0" smtClean="0"/>
              <a:t>Nautla</a:t>
            </a:r>
            <a:r>
              <a:rPr lang="es-ES" dirty="0" smtClean="0"/>
              <a:t>, la sentencia de </a:t>
            </a:r>
            <a:r>
              <a:rPr lang="es-ES" dirty="0" smtClean="0"/>
              <a:t>Cuauhpopoca</a:t>
            </a:r>
            <a:r>
              <a:rPr lang="es-ES" dirty="0" smtClean="0"/>
              <a:t>, el arresto de Moctezuma </a:t>
            </a:r>
            <a:r>
              <a:rPr lang="es-ES" dirty="0" smtClean="0"/>
              <a:t>Xocoyotzin</a:t>
            </a:r>
            <a:r>
              <a:rPr lang="es-ES" dirty="0" smtClean="0"/>
              <a:t>, y el intento de levantamiento de </a:t>
            </a:r>
            <a:r>
              <a:rPr lang="es-ES" dirty="0" smtClean="0"/>
              <a:t>Cacama</a:t>
            </a:r>
            <a:r>
              <a:rPr lang="es-ES" dirty="0" smtClean="0"/>
              <a:t>, se describe además un poco la sociedad de Tenochtitlán, el mercado o tianguis, los alimentos, y algunas costumbres de los mexicas (aztecas). </a:t>
            </a:r>
            <a:br>
              <a:rPr lang="es-ES" dirty="0" smtClean="0"/>
            </a:br>
            <a:r>
              <a:rPr lang="es-ES" dirty="0" smtClean="0"/>
              <a:t/>
            </a:r>
            <a:br>
              <a:rPr lang="es-E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28600"/>
            <a:ext cx="7772400" cy="5847755"/>
          </a:xfrm>
          <a:prstGeom prst="rect">
            <a:avLst/>
          </a:prstGeom>
        </p:spPr>
        <p:txBody>
          <a:bodyPr wrap="square">
            <a:spAutoFit/>
          </a:bodyPr>
          <a:lstStyle/>
          <a:p>
            <a:r>
              <a:rPr lang="es-ES" sz="2200" dirty="0" smtClean="0"/>
              <a:t>Cortés, con énfasis describe lo sucedido con la expedición y encuentro de las fuerzas comandadas por Pánfilo de Narváez, justificando desde su particular punto de vista sus acciones al respecto y refrendando su lealtad a la corona española. </a:t>
            </a:r>
          </a:p>
          <a:p>
            <a:endParaRPr lang="es-ES" sz="2200" dirty="0" smtClean="0"/>
          </a:p>
          <a:p>
            <a:r>
              <a:rPr lang="es-ES" sz="2200" dirty="0" smtClean="0"/>
              <a:t>Para terminar describe la matanza del Templo Mayor, la muerte del </a:t>
            </a:r>
            <a:r>
              <a:rPr lang="es-ES" sz="2200" dirty="0" smtClean="0"/>
              <a:t>huey</a:t>
            </a:r>
            <a:r>
              <a:rPr lang="es-ES" sz="2200" dirty="0" smtClean="0"/>
              <a:t> tlatoani Moctezuma </a:t>
            </a:r>
            <a:r>
              <a:rPr lang="es-ES" sz="2200" dirty="0" smtClean="0"/>
              <a:t>Xocoytzin</a:t>
            </a:r>
            <a:r>
              <a:rPr lang="es-ES" sz="2200" dirty="0" smtClean="0"/>
              <a:t>, los hechos previos al episodio conocido como la Noche Triste, la batalla de </a:t>
            </a:r>
            <a:r>
              <a:rPr lang="es-ES" sz="2200" dirty="0" smtClean="0"/>
              <a:t>Otumba</a:t>
            </a:r>
            <a:r>
              <a:rPr lang="es-ES" sz="2200" dirty="0" smtClean="0"/>
              <a:t>, las campañas de la zona del río Pánuco y la fundación de Segura de la Frontera, al despedirse solicita la autorización oficial para nombrar a los territorios como "Nueva España", debido a la similitud de climas con la península Ibérica. </a:t>
            </a:r>
          </a:p>
          <a:p>
            <a:endParaRPr lang="es-ES" sz="2200" dirty="0"/>
          </a:p>
          <a:p>
            <a:r>
              <a:rPr lang="es-ES" sz="2200" dirty="0" smtClean="0"/>
              <a:t>El responsable de entregar esta carta fue Alonso de Mendoza.</a:t>
            </a:r>
            <a:endParaRPr 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066799"/>
          </a:xfrm>
        </p:spPr>
        <p:txBody>
          <a:bodyPr/>
          <a:lstStyle/>
          <a:p>
            <a:pPr algn="ctr"/>
            <a:r>
              <a:rPr lang="es-ES" dirty="0" smtClean="0"/>
              <a:t>Tenochtitlán</a:t>
            </a:r>
            <a:endParaRPr lang="en-US" dirty="0"/>
          </a:p>
        </p:txBody>
      </p:sp>
      <p:sp>
        <p:nvSpPr>
          <p:cNvPr id="3" name="Subtitle 2"/>
          <p:cNvSpPr>
            <a:spLocks noGrp="1"/>
          </p:cNvSpPr>
          <p:nvPr>
            <p:ph type="subTitle" idx="1"/>
          </p:nvPr>
        </p:nvSpPr>
        <p:spPr>
          <a:xfrm>
            <a:off x="685800" y="1447800"/>
            <a:ext cx="8001000" cy="3429000"/>
          </a:xfrm>
        </p:spPr>
        <p:txBody>
          <a:bodyPr>
            <a:normAutofit/>
          </a:bodyPr>
          <a:lstStyle/>
          <a:p>
            <a:pPr algn="l"/>
            <a:r>
              <a:rPr lang="es-ES" sz="2400" dirty="0" smtClean="0"/>
              <a:t>Tenochtitlán </a:t>
            </a:r>
            <a:r>
              <a:rPr lang="es-ES" sz="2400" dirty="0" smtClean="0"/>
              <a:t>estaba en el mismo punto dónde está la capital de México ahora. Los aztecas construyeron su capital en un lago, como Venecia. Plantaron sus frutas en balsas o cestas y con el tiempo el lago desapareció. Solamente se quedaron muchos canales por los que transportaban sus productos, porque no conocían la rueda. </a:t>
            </a:r>
            <a:r>
              <a:rPr lang="es-ES" sz="2400" dirty="0" smtClean="0"/>
              <a:t>Moctezuma </a:t>
            </a:r>
            <a:r>
              <a:rPr lang="es-ES" sz="2400" dirty="0" smtClean="0"/>
              <a:t>II tenía una residencia muy grande e </a:t>
            </a:r>
            <a:r>
              <a:rPr lang="es-ES" sz="2400" dirty="0" smtClean="0"/>
              <a:t>imperante </a:t>
            </a:r>
            <a:r>
              <a:rPr lang="es-ES" sz="2400" dirty="0" smtClean="0"/>
              <a:t>y vivió una vida en riqueza.</a:t>
            </a:r>
            <a:endParaRPr lang="es-E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145</TotalTime>
  <Words>735</Words>
  <Application>Microsoft Office PowerPoint</Application>
  <PresentationFormat>On-screen Show (4:3)</PresentationFormat>
  <Paragraphs>63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HERNAN CORTES </vt:lpstr>
      <vt:lpstr>DATOS IMPORTANTES</vt:lpstr>
      <vt:lpstr>…..MAS DATOS IMPORTANTES</vt:lpstr>
      <vt:lpstr>  ESTRUCTURA DE LA CARTA</vt:lpstr>
      <vt:lpstr>   SU VIDA    </vt:lpstr>
      <vt:lpstr>EPOCA</vt:lpstr>
      <vt:lpstr>Slide 7</vt:lpstr>
      <vt:lpstr>Slide 8</vt:lpstr>
      <vt:lpstr>Tenochtitlán</vt:lpstr>
      <vt:lpstr>Tenochtitlán</vt:lpstr>
      <vt:lpstr>Slide 11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HERNAN CORTES </dc:title>
  <dc:creator>221162</dc:creator>
  <cp:lastModifiedBy>221162</cp:lastModifiedBy>
  <cp:revision>15</cp:revision>
  <dcterms:created xsi:type="dcterms:W3CDTF">2013-10-15T14:05:24Z</dcterms:created>
  <dcterms:modified xsi:type="dcterms:W3CDTF">2013-10-15T16:31:09Z</dcterms:modified>
</cp:coreProperties>
</file>