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57" r:id="rId5"/>
    <p:sldId id="268" r:id="rId6"/>
    <p:sldId id="265" r:id="rId7"/>
    <p:sldId id="258" r:id="rId8"/>
    <p:sldId id="259" r:id="rId9"/>
    <p:sldId id="260" r:id="rId10"/>
    <p:sldId id="261" r:id="rId11"/>
    <p:sldId id="262" r:id="rId12"/>
    <p:sldId id="263"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401281E-3A97-4397-9083-6DE8E374C4EC}" type="datetimeFigureOut">
              <a:rPr lang="en-US" smtClean="0"/>
              <a:pPr/>
              <a:t>11/12/2013</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A7085D7-7359-43C1-B58E-72429FD1902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01281E-3A97-4397-9083-6DE8E374C4EC}" type="datetimeFigureOut">
              <a:rPr lang="en-US" smtClean="0"/>
              <a:pPr/>
              <a:t>11/12/2013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A7085D7-7359-43C1-B58E-72429FD1902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401281E-3A97-4397-9083-6DE8E374C4EC}" type="datetimeFigureOut">
              <a:rPr lang="en-US" smtClean="0"/>
              <a:pPr/>
              <a:t>11/12/2013</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A7085D7-7359-43C1-B58E-72429FD1902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01281E-3A97-4397-9083-6DE8E374C4EC}" type="datetimeFigureOut">
              <a:rPr lang="en-US" smtClean="0"/>
              <a:pPr/>
              <a:t>11/12/2013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A7085D7-7359-43C1-B58E-72429FD1902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401281E-3A97-4397-9083-6DE8E374C4EC}" type="datetimeFigureOut">
              <a:rPr lang="en-US" smtClean="0"/>
              <a:pPr/>
              <a:t>11/12/2013</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A7085D7-7359-43C1-B58E-72429FD1902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401281E-3A97-4397-9083-6DE8E374C4EC}" type="datetimeFigureOut">
              <a:rPr lang="en-US" smtClean="0"/>
              <a:pPr/>
              <a:t>11/12/2013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A7085D7-7359-43C1-B58E-72429FD1902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401281E-3A97-4397-9083-6DE8E374C4EC}" type="datetimeFigureOut">
              <a:rPr lang="en-US" smtClean="0"/>
              <a:pPr/>
              <a:t>11/12/2013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A7085D7-7359-43C1-B58E-72429FD1902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401281E-3A97-4397-9083-6DE8E374C4EC}" type="datetimeFigureOut">
              <a:rPr lang="en-US" smtClean="0"/>
              <a:pPr/>
              <a:t>11/12/2013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A7085D7-7359-43C1-B58E-72429FD1902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401281E-3A97-4397-9083-6DE8E374C4EC}" type="datetimeFigureOut">
              <a:rPr lang="en-US" smtClean="0"/>
              <a:pPr/>
              <a:t>11/12/2013</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3A7085D7-7359-43C1-B58E-72429FD1902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401281E-3A97-4397-9083-6DE8E374C4EC}" type="datetimeFigureOut">
              <a:rPr lang="en-US" smtClean="0"/>
              <a:pPr/>
              <a:t>11/12/2013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A7085D7-7359-43C1-B58E-72429FD1902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401281E-3A97-4397-9083-6DE8E374C4EC}" type="datetimeFigureOut">
              <a:rPr lang="en-US" smtClean="0"/>
              <a:pPr/>
              <a:t>11/12/2013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A7085D7-7359-43C1-B58E-72429FD19024}"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401281E-3A97-4397-9083-6DE8E374C4EC}" type="datetimeFigureOut">
              <a:rPr lang="en-US" smtClean="0"/>
              <a:pPr/>
              <a:t>11/12/2013</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A7085D7-7359-43C1-B58E-72429FD190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es.wikipedia.org/wiki/Verso" TargetMode="External"/><Relationship Id="rId7" Type="http://schemas.openxmlformats.org/officeDocument/2006/relationships/hyperlink" Target="http://es.wikipedia.org/wiki/Terceto" TargetMode="External"/><Relationship Id="rId2" Type="http://schemas.openxmlformats.org/officeDocument/2006/relationships/hyperlink" Target="http://es.wikipedia.org/wiki/Poes%C3%ADa" TargetMode="External"/><Relationship Id="rId1" Type="http://schemas.openxmlformats.org/officeDocument/2006/relationships/slideLayout" Target="../slideLayouts/slideLayout9.xml"/><Relationship Id="rId6" Type="http://schemas.openxmlformats.org/officeDocument/2006/relationships/hyperlink" Target="http://es.wikipedia.org/wiki/Cuarteto_(estrofa)" TargetMode="External"/><Relationship Id="rId5" Type="http://schemas.openxmlformats.org/officeDocument/2006/relationships/hyperlink" Target="http://es.wikipedia.org/wiki/Estrofa" TargetMode="External"/><Relationship Id="rId4" Type="http://schemas.openxmlformats.org/officeDocument/2006/relationships/hyperlink" Target="http://es.wikipedia.org/wiki/Endecas%C3%ADlab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wmf"/><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“En tanto que de rosa y azucena”</a:t>
            </a:r>
            <a:br>
              <a:rPr lang="es-ES" dirty="0" smtClean="0"/>
            </a:br>
            <a:r>
              <a:rPr lang="es-ES" dirty="0" smtClean="0"/>
              <a:t/>
            </a:r>
            <a:br>
              <a:rPr lang="es-ES" dirty="0" smtClean="0"/>
            </a:br>
            <a:endParaRPr lang="en-US" dirty="0"/>
          </a:p>
        </p:txBody>
      </p:sp>
      <p:sp>
        <p:nvSpPr>
          <p:cNvPr id="3" name="Subtitle 2"/>
          <p:cNvSpPr>
            <a:spLocks noGrp="1"/>
          </p:cNvSpPr>
          <p:nvPr>
            <p:ph type="subTitle" idx="1"/>
          </p:nvPr>
        </p:nvSpPr>
        <p:spPr>
          <a:xfrm>
            <a:off x="3733800" y="4191000"/>
            <a:ext cx="5114778" cy="1524000"/>
          </a:xfrm>
        </p:spPr>
        <p:txBody>
          <a:bodyPr>
            <a:noAutofit/>
          </a:bodyPr>
          <a:lstStyle/>
          <a:p>
            <a:endParaRPr lang="en-US" sz="4000" dirty="0" smtClean="0"/>
          </a:p>
          <a:p>
            <a:pPr algn="l"/>
            <a:r>
              <a:rPr lang="en-US" sz="4000" b="1" dirty="0" smtClean="0"/>
              <a:t>Garcilaso</a:t>
            </a:r>
            <a:r>
              <a:rPr lang="en-US" sz="4000" b="1" dirty="0" smtClean="0"/>
              <a:t> de la Vega</a:t>
            </a:r>
          </a:p>
          <a:p>
            <a:pPr algn="l"/>
            <a:r>
              <a:rPr lang="en-US" sz="2800" b="1" dirty="0" smtClean="0"/>
              <a:t>Presentation by: Mrs. </a:t>
            </a:r>
            <a:r>
              <a:rPr lang="en-US" sz="2800" b="1" dirty="0" smtClean="0"/>
              <a:t>Llapur</a:t>
            </a:r>
            <a:endParaRPr lang="en-US" sz="2800" b="1" dirty="0" smtClean="0"/>
          </a:p>
          <a:p>
            <a:pPr algn="l"/>
            <a:endParaRPr lang="en-US" sz="2800" dirty="0"/>
          </a:p>
        </p:txBody>
      </p:sp>
      <p:pic>
        <p:nvPicPr>
          <p:cNvPr id="1026" name="Picture 2" descr="C:\Program Files\Microsoft Office\MEDIA\CAGCAT10\j0281904.wmf"/>
          <p:cNvPicPr>
            <a:picLocks noChangeAspect="1" noChangeArrowheads="1"/>
          </p:cNvPicPr>
          <p:nvPr/>
        </p:nvPicPr>
        <p:blipFill>
          <a:blip r:embed="rId2" cstate="print"/>
          <a:srcRect/>
          <a:stretch>
            <a:fillRect/>
          </a:stretch>
        </p:blipFill>
        <p:spPr bwMode="auto">
          <a:xfrm>
            <a:off x="3886200" y="2209800"/>
            <a:ext cx="2286000" cy="2161164"/>
          </a:xfrm>
          <a:prstGeom prst="rect">
            <a:avLst/>
          </a:prstGeom>
          <a:noFill/>
        </p:spPr>
      </p:pic>
      <p:pic>
        <p:nvPicPr>
          <p:cNvPr id="1027" name="Picture 3" descr="C:\Documents and Settings\221162\Local Settings\Temporary Internet Files\Content.IE5\A8J2GQ58\MP900401533[1].jpg"/>
          <p:cNvPicPr>
            <a:picLocks noChangeAspect="1" noChangeArrowheads="1"/>
          </p:cNvPicPr>
          <p:nvPr/>
        </p:nvPicPr>
        <p:blipFill>
          <a:blip r:embed="rId3" cstate="print"/>
          <a:srcRect/>
          <a:stretch>
            <a:fillRect/>
          </a:stretch>
        </p:blipFill>
        <p:spPr bwMode="auto">
          <a:xfrm>
            <a:off x="6477000" y="2133600"/>
            <a:ext cx="1818861" cy="2274132"/>
          </a:xfrm>
          <a:prstGeom prst="rect">
            <a:avLst/>
          </a:prstGeom>
          <a:noFill/>
        </p:spPr>
      </p:pic>
      <p:pic>
        <p:nvPicPr>
          <p:cNvPr id="6" name="Picture 5" descr="24-bis-botticelli-nacimiento-de-venus-detalle.jpg"/>
          <p:cNvPicPr>
            <a:picLocks noChangeAspect="1"/>
          </p:cNvPicPr>
          <p:nvPr/>
        </p:nvPicPr>
        <p:blipFill>
          <a:blip r:embed="rId4" cstate="print"/>
          <a:stretch>
            <a:fillRect/>
          </a:stretch>
        </p:blipFill>
        <p:spPr>
          <a:xfrm>
            <a:off x="152400" y="304800"/>
            <a:ext cx="2486552" cy="1908429"/>
          </a:xfrm>
          <a:prstGeom prst="rect">
            <a:avLst/>
          </a:prstGeom>
        </p:spPr>
      </p:pic>
      <p:pic>
        <p:nvPicPr>
          <p:cNvPr id="7" name="Picture 6" descr="Garicilaso de la vega.jpg"/>
          <p:cNvPicPr>
            <a:picLocks noChangeAspect="1"/>
          </p:cNvPicPr>
          <p:nvPr/>
        </p:nvPicPr>
        <p:blipFill>
          <a:blip r:embed="rId5" cstate="print"/>
          <a:stretch>
            <a:fillRect/>
          </a:stretch>
        </p:blipFill>
        <p:spPr>
          <a:xfrm>
            <a:off x="228600" y="2590800"/>
            <a:ext cx="3181350" cy="2185895"/>
          </a:xfrm>
          <a:prstGeom prst="rect">
            <a:avLst/>
          </a:prstGeom>
        </p:spPr>
      </p:pic>
      <p:pic>
        <p:nvPicPr>
          <p:cNvPr id="8" name="Picture 7" descr="Ileana.jpg"/>
          <p:cNvPicPr>
            <a:picLocks noChangeAspect="1"/>
          </p:cNvPicPr>
          <p:nvPr/>
        </p:nvPicPr>
        <p:blipFill>
          <a:blip r:embed="rId6" cstate="print"/>
          <a:stretch>
            <a:fillRect/>
          </a:stretch>
        </p:blipFill>
        <p:spPr>
          <a:xfrm>
            <a:off x="685800" y="5029200"/>
            <a:ext cx="1447800" cy="1447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221162\Local Settings\Temporary Internet Files\Content.IE5\ARHS7GJQ\MC900290063[1].wmf"/>
          <p:cNvPicPr>
            <a:picLocks noChangeAspect="1" noChangeArrowheads="1"/>
          </p:cNvPicPr>
          <p:nvPr/>
        </p:nvPicPr>
        <p:blipFill>
          <a:blip r:embed="rId2" cstate="print"/>
          <a:srcRect/>
          <a:stretch>
            <a:fillRect/>
          </a:stretch>
        </p:blipFill>
        <p:spPr bwMode="auto">
          <a:xfrm>
            <a:off x="1192824" y="1295401"/>
            <a:ext cx="2769576" cy="3541426"/>
          </a:xfrm>
          <a:prstGeom prst="rect">
            <a:avLst/>
          </a:prstGeom>
          <a:noFill/>
        </p:spPr>
      </p:pic>
      <p:sp>
        <p:nvSpPr>
          <p:cNvPr id="7" name="TextBox 6"/>
          <p:cNvSpPr txBox="1"/>
          <p:nvPr/>
        </p:nvSpPr>
        <p:spPr>
          <a:xfrm>
            <a:off x="4800600" y="152400"/>
            <a:ext cx="4648200" cy="1200329"/>
          </a:xfrm>
          <a:prstGeom prst="rect">
            <a:avLst/>
          </a:prstGeom>
          <a:noFill/>
        </p:spPr>
        <p:txBody>
          <a:bodyPr wrap="square" rtlCol="0">
            <a:spAutoFit/>
          </a:bodyPr>
          <a:lstStyle/>
          <a:p>
            <a:r>
              <a:rPr lang="en-US" sz="7200" dirty="0" smtClean="0">
                <a:latin typeface="Blackadder ITC" pitchFamily="82" charset="0"/>
              </a:rPr>
              <a:t>Carpe Diem</a:t>
            </a:r>
            <a:endParaRPr lang="en-US" sz="7200" dirty="0">
              <a:latin typeface="Blackadder ITC" pitchFamily="82" charset="0"/>
            </a:endParaRPr>
          </a:p>
        </p:txBody>
      </p:sp>
      <p:sp>
        <p:nvSpPr>
          <p:cNvPr id="8" name="TextBox 7"/>
          <p:cNvSpPr txBox="1"/>
          <p:nvPr/>
        </p:nvSpPr>
        <p:spPr>
          <a:xfrm>
            <a:off x="5334000" y="1524000"/>
            <a:ext cx="3200400" cy="4401205"/>
          </a:xfrm>
          <a:prstGeom prst="rect">
            <a:avLst/>
          </a:prstGeom>
          <a:noFill/>
        </p:spPr>
        <p:txBody>
          <a:bodyPr wrap="square" rtlCol="0">
            <a:spAutoFit/>
          </a:bodyPr>
          <a:lstStyle/>
          <a:p>
            <a:r>
              <a:rPr lang="en-US" sz="2800" dirty="0" smtClean="0"/>
              <a:t>El tema del Carpe Diem, muy usado durante el Renacimiento anima  a disfrutar de la vida como si hoy fuese el ultimo dia. “APROVECHA EL DIA”</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242048" cy="1143000"/>
          </a:xfrm>
        </p:spPr>
        <p:txBody>
          <a:bodyPr>
            <a:normAutofit fontScale="90000"/>
          </a:bodyPr>
          <a:lstStyle/>
          <a:p>
            <a:pPr algn="ctr"/>
            <a:r>
              <a:rPr lang="en-US" sz="4400" dirty="0" smtClean="0"/>
              <a:t>Recursos literarios</a:t>
            </a:r>
            <a:r>
              <a:rPr lang="en-US" dirty="0" smtClean="0"/>
              <a:t/>
            </a:r>
            <a:br>
              <a:rPr lang="en-US" dirty="0" smtClean="0"/>
            </a:br>
            <a:endParaRPr lang="en-US" dirty="0"/>
          </a:p>
        </p:txBody>
      </p:sp>
      <p:sp>
        <p:nvSpPr>
          <p:cNvPr id="3" name="Rectangle 2"/>
          <p:cNvSpPr/>
          <p:nvPr/>
        </p:nvSpPr>
        <p:spPr>
          <a:xfrm>
            <a:off x="685800" y="1143000"/>
            <a:ext cx="7086600" cy="5355312"/>
          </a:xfrm>
          <a:prstGeom prst="rect">
            <a:avLst/>
          </a:prstGeom>
        </p:spPr>
        <p:txBody>
          <a:bodyPr wrap="square">
            <a:spAutoFit/>
          </a:bodyPr>
          <a:lstStyle/>
          <a:p>
            <a:r>
              <a:rPr lang="es-ES" b="1" i="1" dirty="0" smtClean="0"/>
              <a:t>El </a:t>
            </a:r>
            <a:r>
              <a:rPr lang="es-ES" b="1" i="1" dirty="0"/>
              <a:t>ritmo del poema es pausado, no expresa urgencia. Supone una invitación tranquila a disfrutar de la juventud y de la belleza mientras éstas duren</a:t>
            </a:r>
            <a:r>
              <a:rPr lang="es-ES" b="1" i="1" dirty="0" smtClean="0"/>
              <a:t>.</a:t>
            </a:r>
          </a:p>
          <a:p>
            <a:endParaRPr lang="es-ES" dirty="0" smtClean="0"/>
          </a:p>
          <a:p>
            <a:r>
              <a:rPr lang="es-ES" b="1" i="1" dirty="0"/>
              <a:t>♦ Prosopografía (descripción física de la dama) ” En tanto que de rosa y azucena  (Metonimia  “color” de la rosa y la azucena</a:t>
            </a:r>
            <a:r>
              <a:rPr lang="es-ES" b="1" i="1" dirty="0" smtClean="0"/>
              <a:t>).</a:t>
            </a:r>
          </a:p>
          <a:p>
            <a:endParaRPr lang="es-ES" dirty="0" smtClean="0"/>
          </a:p>
          <a:p>
            <a:r>
              <a:rPr lang="es-ES" b="1" i="1" dirty="0"/>
              <a:t>♦ Prosopopeya (descripción moral de la dama)  ” mirar ardiente, honesto …” </a:t>
            </a:r>
            <a:r>
              <a:rPr lang="es-ES" b="1" i="1" dirty="0" smtClean="0"/>
              <a:t>.</a:t>
            </a:r>
          </a:p>
          <a:p>
            <a:r>
              <a:rPr lang="es-ES" b="1" i="1" dirty="0" smtClean="0"/>
              <a:t> </a:t>
            </a:r>
            <a:endParaRPr lang="es-ES" dirty="0" smtClean="0"/>
          </a:p>
          <a:p>
            <a:r>
              <a:rPr lang="es-ES" b="1" i="1" dirty="0"/>
              <a:t>♦ Prosopografía y prosopeya conforman el “retrato” de la dama.</a:t>
            </a:r>
            <a:endParaRPr lang="es-ES" dirty="0" smtClean="0"/>
          </a:p>
          <a:p>
            <a:endParaRPr lang="es-ES" b="1" i="1" dirty="0" smtClean="0"/>
          </a:p>
          <a:p>
            <a:r>
              <a:rPr lang="es-ES" b="1" i="1" dirty="0" smtClean="0"/>
              <a:t>♦ </a:t>
            </a:r>
            <a:r>
              <a:rPr lang="es-ES" b="1" i="1" dirty="0"/>
              <a:t>Enumeración</a:t>
            </a:r>
            <a:r>
              <a:rPr lang="es-ES" b="1" dirty="0"/>
              <a:t>: “mueve, esparce y desordena”.</a:t>
            </a:r>
            <a:endParaRPr lang="es-ES" dirty="0" smtClean="0"/>
          </a:p>
          <a:p>
            <a:r>
              <a:rPr lang="es-ES" b="1" i="1" dirty="0"/>
              <a:t>♦ Anáfora: “ En tanto … “ (verso 1) “y en tanto …” (verso 5).</a:t>
            </a:r>
            <a:endParaRPr lang="es-ES" dirty="0" smtClean="0"/>
          </a:p>
          <a:p>
            <a:r>
              <a:rPr lang="es-ES" b="1" i="1" dirty="0"/>
              <a:t>♦  Metáforas: “oro” (del color del cabello de la dama).</a:t>
            </a:r>
            <a:endParaRPr lang="es-ES" dirty="0" smtClean="0"/>
          </a:p>
          <a:p>
            <a:r>
              <a:rPr lang="es-ES" dirty="0" smtClean="0"/>
              <a:t>                           </a:t>
            </a:r>
            <a:r>
              <a:rPr lang="es-ES" b="1" i="1" dirty="0"/>
              <a:t>“rosa y azucena” (el color de las mejillas de la dama y su tez blanca).</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Recursos literarios (Cont.)</a:t>
            </a:r>
            <a:endParaRPr lang="en-US" dirty="0"/>
          </a:p>
        </p:txBody>
      </p:sp>
      <p:sp>
        <p:nvSpPr>
          <p:cNvPr id="3" name="Rectangle 2"/>
          <p:cNvSpPr/>
          <p:nvPr/>
        </p:nvSpPr>
        <p:spPr>
          <a:xfrm>
            <a:off x="533400" y="1828800"/>
            <a:ext cx="6324600" cy="2862322"/>
          </a:xfrm>
          <a:prstGeom prst="rect">
            <a:avLst/>
          </a:prstGeom>
        </p:spPr>
        <p:txBody>
          <a:bodyPr wrap="square">
            <a:spAutoFit/>
          </a:bodyPr>
          <a:lstStyle/>
          <a:p>
            <a:r>
              <a:rPr lang="es-ES" b="1" i="1" dirty="0"/>
              <a:t>♦ Hipérbaton:  Marchitará la rosa el viento helado </a:t>
            </a:r>
          </a:p>
          <a:p>
            <a:endParaRPr lang="es-ES" dirty="0" smtClean="0"/>
          </a:p>
          <a:p>
            <a:r>
              <a:rPr lang="es-ES" b="1" i="1" dirty="0" smtClean="0"/>
              <a:t>♦ Antítesis: </a:t>
            </a:r>
            <a:r>
              <a:rPr lang="es-ES" b="1" i="1" dirty="0"/>
              <a:t>enciende/refrena</a:t>
            </a:r>
            <a:r>
              <a:rPr lang="es-ES" b="1" i="1" dirty="0" smtClean="0"/>
              <a:t>.</a:t>
            </a:r>
          </a:p>
          <a:p>
            <a:endParaRPr lang="es-ES" dirty="0" smtClean="0"/>
          </a:p>
          <a:p>
            <a:r>
              <a:rPr lang="es-ES" b="1" i="1" dirty="0" smtClean="0"/>
              <a:t>♦ Encabalgamiento:</a:t>
            </a:r>
            <a:r>
              <a:rPr lang="es-ES" b="1" i="1" dirty="0"/>
              <a:t> en la vena/del </a:t>
            </a:r>
            <a:r>
              <a:rPr lang="es-ES" b="1" i="1" dirty="0" smtClean="0"/>
              <a:t>oro</a:t>
            </a:r>
          </a:p>
          <a:p>
            <a:endParaRPr lang="es-ES" dirty="0" smtClean="0"/>
          </a:p>
          <a:p>
            <a:r>
              <a:rPr lang="es-ES" b="1" i="1" dirty="0"/>
              <a:t>♦ Epítetos:  “hermoso”, “blanco”, “enhiesto” (cuello) / “hermosa cumbre</a:t>
            </a:r>
            <a:r>
              <a:rPr lang="es-ES" b="1" i="1" dirty="0" smtClean="0"/>
              <a:t>”.</a:t>
            </a:r>
          </a:p>
          <a:p>
            <a:endParaRPr lang="es-ES" b="1" i="1" dirty="0"/>
          </a:p>
          <a:p>
            <a:endParaRPr lang="es-ES" dirty="0"/>
          </a:p>
        </p:txBody>
      </p:sp>
      <p:sp>
        <p:nvSpPr>
          <p:cNvPr id="4" name="Rectangle 3"/>
          <p:cNvSpPr/>
          <p:nvPr/>
        </p:nvSpPr>
        <p:spPr>
          <a:xfrm>
            <a:off x="609600" y="4191000"/>
            <a:ext cx="6324600" cy="923330"/>
          </a:xfrm>
          <a:prstGeom prst="rect">
            <a:avLst/>
          </a:prstGeom>
        </p:spPr>
        <p:txBody>
          <a:bodyPr wrap="square">
            <a:spAutoFit/>
          </a:bodyPr>
          <a:lstStyle/>
          <a:p>
            <a:r>
              <a:rPr lang="es-ES" b="1" i="1" dirty="0"/>
              <a:t>♦ Símbolos: ROSA (juventud, belleza, pasión),  AZUCENA ( pureza, honestidad). Valor simbólico de los colores “rojo” y “blanco”.</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 de la presentacion </a:t>
            </a:r>
            <a:r>
              <a:rPr lang="en-US" dirty="0" smtClean="0"/>
              <a:t>espero</a:t>
            </a:r>
            <a:r>
              <a:rPr lang="en-US" dirty="0" smtClean="0"/>
              <a:t> </a:t>
            </a:r>
            <a:r>
              <a:rPr lang="en-US" dirty="0" smtClean="0"/>
              <a:t>os</a:t>
            </a:r>
            <a:r>
              <a:rPr lang="en-US" dirty="0" smtClean="0"/>
              <a:t> </a:t>
            </a:r>
            <a:r>
              <a:rPr lang="en-US" dirty="0" smtClean="0"/>
              <a:t>haya</a:t>
            </a:r>
            <a:r>
              <a:rPr lang="en-US" dirty="0" smtClean="0"/>
              <a:t> </a:t>
            </a:r>
            <a:r>
              <a:rPr lang="en-US" dirty="0" smtClean="0"/>
              <a:t>gustado</a:t>
            </a:r>
            <a:r>
              <a:rPr lang="en-US" dirty="0" smtClean="0"/>
              <a:t>.</a:t>
            </a:r>
            <a:endParaRPr lang="en-US" dirty="0"/>
          </a:p>
        </p:txBody>
      </p:sp>
      <p:pic>
        <p:nvPicPr>
          <p:cNvPr id="3" name="Picture 2" descr="portada.jpg"/>
          <p:cNvPicPr>
            <a:picLocks noChangeAspect="1"/>
          </p:cNvPicPr>
          <p:nvPr/>
        </p:nvPicPr>
        <p:blipFill>
          <a:blip r:embed="rId2" cstate="print"/>
          <a:stretch>
            <a:fillRect/>
          </a:stretch>
        </p:blipFill>
        <p:spPr>
          <a:xfrm>
            <a:off x="457200" y="1828800"/>
            <a:ext cx="3429000" cy="4293453"/>
          </a:xfrm>
          <a:prstGeom prst="rect">
            <a:avLst/>
          </a:prstGeom>
        </p:spPr>
      </p:pic>
      <p:pic>
        <p:nvPicPr>
          <p:cNvPr id="4" name="Picture 3" descr="isabel-freyre3.jpg"/>
          <p:cNvPicPr>
            <a:picLocks noChangeAspect="1"/>
          </p:cNvPicPr>
          <p:nvPr/>
        </p:nvPicPr>
        <p:blipFill>
          <a:blip r:embed="rId3" cstate="print"/>
          <a:stretch>
            <a:fillRect/>
          </a:stretch>
        </p:blipFill>
        <p:spPr>
          <a:xfrm>
            <a:off x="4267200" y="2057400"/>
            <a:ext cx="3570332" cy="3746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239000" cy="1143000"/>
          </a:xfrm>
        </p:spPr>
        <p:txBody>
          <a:bodyPr>
            <a:normAutofit fontScale="90000"/>
          </a:bodyPr>
          <a:lstStyle/>
          <a:p>
            <a:pPr algn="ctr"/>
            <a:r>
              <a:rPr lang="en-US" dirty="0" smtClean="0"/>
              <a:t/>
            </a:r>
            <a:br>
              <a:rPr lang="en-US" dirty="0" smtClean="0"/>
            </a:br>
            <a:r>
              <a:rPr lang="en-US" dirty="0" smtClean="0"/>
              <a:t>GARCILASO DE LA VEGA                   (1501-1536): </a:t>
            </a:r>
            <a:br>
              <a:rPr lang="en-US" dirty="0" smtClean="0"/>
            </a:br>
            <a:endParaRPr lang="en-US" dirty="0"/>
          </a:p>
        </p:txBody>
      </p:sp>
      <p:pic>
        <p:nvPicPr>
          <p:cNvPr id="4" name="Content Placeholder 3" descr="Garicilaso de la vega.jpg"/>
          <p:cNvPicPr>
            <a:picLocks noGrp="1" noChangeAspect="1"/>
          </p:cNvPicPr>
          <p:nvPr>
            <p:ph idx="1"/>
          </p:nvPr>
        </p:nvPicPr>
        <p:blipFill>
          <a:blip r:embed="rId2" cstate="print"/>
          <a:stretch>
            <a:fillRect/>
          </a:stretch>
        </p:blipFill>
        <p:spPr>
          <a:xfrm>
            <a:off x="2590800" y="1600200"/>
            <a:ext cx="2895600" cy="1989557"/>
          </a:xfrm>
        </p:spPr>
      </p:pic>
      <p:sp>
        <p:nvSpPr>
          <p:cNvPr id="1026" name="Rectangle 2"/>
          <p:cNvSpPr>
            <a:spLocks noChangeArrowheads="1"/>
          </p:cNvSpPr>
          <p:nvPr/>
        </p:nvSpPr>
        <p:spPr bwMode="auto">
          <a:xfrm>
            <a:off x="685800" y="3657600"/>
            <a:ext cx="66294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fontAlgn="base">
              <a:spcBef>
                <a:spcPct val="0"/>
              </a:spcBef>
              <a:spcAft>
                <a:spcPct val="0"/>
              </a:spcAft>
            </a:pPr>
            <a:r>
              <a:rPr lang="en-US" sz="2000" dirty="0" smtClean="0">
                <a:latin typeface="Arial Black" pitchFamily="34" charset="0"/>
              </a:rPr>
              <a:t>Nació en </a:t>
            </a:r>
            <a:r>
              <a:rPr lang="en-US" sz="2000" b="1" dirty="0" smtClean="0">
                <a:latin typeface="Arial Black" pitchFamily="34" charset="0"/>
              </a:rPr>
              <a:t>Toledo en 1501</a:t>
            </a:r>
          </a:p>
          <a:p>
            <a:pPr lvl="0" fontAlgn="base">
              <a:spcBef>
                <a:spcPct val="0"/>
              </a:spcBef>
              <a:spcAft>
                <a:spcPct val="0"/>
              </a:spcAft>
            </a:pPr>
            <a:r>
              <a:rPr kumimoji="0" lang="es-ES_tradnl"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El poeta más representativo del espíritu</a:t>
            </a:r>
            <a:r>
              <a:rPr kumimoji="0" lang="es-ES_tradnl" sz="2000" b="0" i="0" u="none" strike="noStrike" cap="none" normalizeH="0" dirty="0" smtClean="0">
                <a:ln>
                  <a:noFill/>
                </a:ln>
                <a:solidFill>
                  <a:schemeClr val="tx1"/>
                </a:solidFill>
                <a:effectLst/>
                <a:latin typeface="Arial Black" pitchFamily="34" charset="0"/>
                <a:ea typeface="Times New Roman" pitchFamily="18" charset="0"/>
                <a:cs typeface="Arial" pitchFamily="34" charset="0"/>
              </a:rPr>
              <a:t> </a:t>
            </a:r>
            <a:r>
              <a:rPr kumimoji="0" lang="es-ES_tradnl"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renacentista. </a:t>
            </a:r>
          </a:p>
          <a:p>
            <a:pPr lvl="0" fontAlgn="base">
              <a:spcBef>
                <a:spcPct val="0"/>
              </a:spcBef>
              <a:spcAft>
                <a:spcPct val="0"/>
              </a:spcAft>
            </a:pPr>
            <a:r>
              <a:rPr lang="es-ES_tradnl" sz="2000" dirty="0" smtClean="0">
                <a:latin typeface="Arial Black" pitchFamily="34" charset="0"/>
                <a:ea typeface="Times New Roman" pitchFamily="18" charset="0"/>
                <a:cs typeface="Arial" pitchFamily="34" charset="0"/>
              </a:rPr>
              <a:t>I</a:t>
            </a:r>
            <a:r>
              <a:rPr kumimoji="0" lang="es-ES_tradnl"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ntroductor del petrarquismo, quien marcó el rumbo de la poesía posterior.</a:t>
            </a:r>
          </a:p>
          <a:p>
            <a:pPr lvl="0" fontAlgn="base">
              <a:spcBef>
                <a:spcPct val="0"/>
              </a:spcBef>
              <a:spcAft>
                <a:spcPct val="0"/>
              </a:spcAft>
            </a:pPr>
            <a:r>
              <a:rPr lang="es-ES_tradnl" sz="2000" dirty="0" smtClean="0">
                <a:latin typeface="Arial Black" pitchFamily="34" charset="0"/>
                <a:ea typeface="Times New Roman" pitchFamily="18" charset="0"/>
                <a:cs typeface="Arial" pitchFamily="34" charset="0"/>
              </a:rPr>
              <a:t>Muere en el 1536 a los 35 años de edad.</a:t>
            </a:r>
            <a:r>
              <a:rPr kumimoji="0" lang="es-ES_tradnl"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lvl="0" fontAlgn="base">
              <a:spcBef>
                <a:spcPct val="0"/>
              </a:spcBef>
              <a:spcAft>
                <a:spcPct val="0"/>
              </a:spcAft>
            </a:pPr>
            <a:endParaRPr kumimoji="0" lang="es-ES_tradnl"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s-ES_tradnl" sz="2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POESIA RENACENTISTA</a:t>
            </a:r>
            <a:endParaRPr lang="en-US" dirty="0"/>
          </a:p>
        </p:txBody>
      </p:sp>
      <p:sp>
        <p:nvSpPr>
          <p:cNvPr id="3" name="Content Placeholder 2"/>
          <p:cNvSpPr>
            <a:spLocks noGrp="1"/>
          </p:cNvSpPr>
          <p:nvPr>
            <p:ph idx="1"/>
          </p:nvPr>
        </p:nvSpPr>
        <p:spPr/>
        <p:txBody>
          <a:bodyPr/>
          <a:lstStyle/>
          <a:p>
            <a:r>
              <a:rPr lang="es-ES_tradnl" dirty="0" smtClean="0"/>
              <a:t>El renacimiento nace al s.XVI y se confinan tres corrientes diferentes:</a:t>
            </a:r>
            <a:endParaRPr lang="en-US" dirty="0" smtClean="0"/>
          </a:p>
          <a:p>
            <a:r>
              <a:rPr lang="es-ES_tradnl" dirty="0" smtClean="0"/>
              <a:t>- Poesía de cancionero</a:t>
            </a:r>
          </a:p>
          <a:p>
            <a:pPr>
              <a:buNone/>
            </a:pPr>
            <a:endParaRPr lang="en-US" dirty="0" smtClean="0"/>
          </a:p>
          <a:p>
            <a:r>
              <a:rPr lang="es-ES_tradnl" dirty="0" smtClean="0"/>
              <a:t>- Poesía tradicional </a:t>
            </a:r>
          </a:p>
          <a:p>
            <a:pPr>
              <a:buNone/>
            </a:pPr>
            <a:endParaRPr lang="en-US" dirty="0" smtClean="0"/>
          </a:p>
          <a:p>
            <a:r>
              <a:rPr lang="es-ES_tradnl" dirty="0" smtClean="0"/>
              <a:t>- Poesía italianizante: que toma cómo modelo Petrarca y cómo poeta más relevante a Garcilaso de la Vega, cuya obra renovó la forma y los temas que estaban establecidos hasta entonces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28600"/>
            <a:ext cx="3429000" cy="2438400"/>
          </a:xfrm>
        </p:spPr>
        <p:txBody>
          <a:bodyPr>
            <a:normAutofit fontScale="90000"/>
          </a:bodyPr>
          <a:lstStyle/>
          <a:p>
            <a:r>
              <a:rPr lang="en-US" dirty="0" smtClean="0"/>
              <a:t>“en tanto que de rosa y azucena”</a:t>
            </a:r>
            <a:br>
              <a:rPr lang="en-US" dirty="0" smtClean="0"/>
            </a:br>
            <a:r>
              <a:rPr lang="en-US" dirty="0" smtClean="0"/>
              <a:t>Este es el soneto XXIII de garcilaso</a:t>
            </a:r>
            <a:endParaRPr lang="en-US" dirty="0"/>
          </a:p>
        </p:txBody>
      </p:sp>
      <p:sp>
        <p:nvSpPr>
          <p:cNvPr id="3" name="Text Placeholder 2"/>
          <p:cNvSpPr>
            <a:spLocks noGrp="1"/>
          </p:cNvSpPr>
          <p:nvPr>
            <p:ph type="body" sz="half" idx="2"/>
          </p:nvPr>
        </p:nvSpPr>
        <p:spPr>
          <a:xfrm>
            <a:off x="5257800" y="2971800"/>
            <a:ext cx="3560298" cy="3581400"/>
          </a:xfrm>
        </p:spPr>
        <p:txBody>
          <a:bodyPr>
            <a:normAutofit lnSpcReduction="10000"/>
          </a:bodyPr>
          <a:lstStyle/>
          <a:p>
            <a:r>
              <a:rPr lang="en-US" sz="2000" dirty="0" smtClean="0"/>
              <a:t>       QUE ES UN SONETO???</a:t>
            </a:r>
          </a:p>
          <a:p>
            <a:r>
              <a:rPr lang="es-ES" sz="2400" dirty="0" smtClean="0"/>
              <a:t>es una </a:t>
            </a:r>
            <a:r>
              <a:rPr lang="es-ES" sz="2400" dirty="0" smtClean="0">
                <a:hlinkClick r:id="rId2" tooltip="Poesía"/>
              </a:rPr>
              <a:t>forma poética</a:t>
            </a:r>
            <a:r>
              <a:rPr lang="es-ES" sz="2400" dirty="0" smtClean="0"/>
              <a:t> compuesta por 14 </a:t>
            </a:r>
            <a:r>
              <a:rPr lang="es-ES" sz="2400" dirty="0" smtClean="0">
                <a:hlinkClick r:id="rId3" tooltip="Verso"/>
              </a:rPr>
              <a:t>versos</a:t>
            </a:r>
            <a:r>
              <a:rPr lang="es-ES" sz="2400" dirty="0" smtClean="0"/>
              <a:t> </a:t>
            </a:r>
            <a:r>
              <a:rPr lang="es-ES" sz="2400" dirty="0" smtClean="0">
                <a:hlinkClick r:id="rId4" tooltip="Endecasílabo"/>
              </a:rPr>
              <a:t>endecasílabos</a:t>
            </a:r>
            <a:r>
              <a:rPr lang="es-ES" sz="2400" dirty="0" smtClean="0"/>
              <a:t>. Los versos se organizan en cuatro </a:t>
            </a:r>
            <a:r>
              <a:rPr lang="es-ES" sz="2400" dirty="0" smtClean="0">
                <a:hlinkClick r:id="rId5" tooltip="Estrofa"/>
              </a:rPr>
              <a:t>estrofas</a:t>
            </a:r>
            <a:r>
              <a:rPr lang="es-ES" sz="2400" dirty="0" smtClean="0"/>
              <a:t>: dos </a:t>
            </a:r>
            <a:r>
              <a:rPr lang="es-ES" sz="2400" dirty="0" smtClean="0">
                <a:hlinkClick r:id="rId6" tooltip="Cuarteto (estrofa)"/>
              </a:rPr>
              <a:t>cuartetos</a:t>
            </a:r>
            <a:r>
              <a:rPr lang="es-ES" sz="2400" dirty="0" smtClean="0"/>
              <a:t> (estrofas de cuatro versos) y dos </a:t>
            </a:r>
            <a:r>
              <a:rPr lang="es-ES" sz="2400" dirty="0" smtClean="0">
                <a:hlinkClick r:id="rId7" tooltip="Terceto"/>
              </a:rPr>
              <a:t>tercetos</a:t>
            </a:r>
            <a:r>
              <a:rPr lang="es-ES" sz="2400" dirty="0" smtClean="0"/>
              <a:t> (estrofas de tres versos). </a:t>
            </a:r>
            <a:endParaRPr lang="en-US" sz="2400" dirty="0" smtClean="0"/>
          </a:p>
          <a:p>
            <a:pPr algn="ctr"/>
            <a:endParaRPr lang="en-US" sz="2000" dirty="0" smtClean="0"/>
          </a:p>
          <a:p>
            <a:endParaRPr lang="en-US" sz="2000" dirty="0"/>
          </a:p>
        </p:txBody>
      </p:sp>
      <p:pic>
        <p:nvPicPr>
          <p:cNvPr id="5" name="Picture Placeholder 4" descr="24-bis-botticelli-nacimiento-de-venus-detalle.jpg"/>
          <p:cNvPicPr>
            <a:picLocks noGrp="1" noChangeAspect="1"/>
          </p:cNvPicPr>
          <p:nvPr>
            <p:ph type="pic" idx="1"/>
          </p:nvPr>
        </p:nvPicPr>
        <p:blipFill>
          <a:blip r:embed="rId8" cstate="print"/>
          <a:srcRect l="11611" r="11611"/>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7239000" cy="4846320"/>
          </a:xfrm>
        </p:spPr>
        <p:txBody>
          <a:bodyPr>
            <a:noAutofit/>
          </a:bodyPr>
          <a:lstStyle/>
          <a:p>
            <a:pPr algn="ctr">
              <a:buNone/>
            </a:pPr>
            <a:r>
              <a:rPr lang="es-ES" sz="2000" dirty="0" smtClean="0">
                <a:latin typeface="Arial" pitchFamily="34" charset="0"/>
                <a:cs typeface="Arial" pitchFamily="34" charset="0"/>
              </a:rPr>
              <a:t>En español los versos más importantes son:</a:t>
            </a:r>
          </a:p>
          <a:p>
            <a:pPr algn="ctr">
              <a:buNone/>
            </a:pPr>
            <a:r>
              <a:rPr lang="en-US" sz="2000" dirty="0" smtClean="0">
                <a:latin typeface="Arial" pitchFamily="34" charset="0"/>
                <a:cs typeface="Arial" pitchFamily="34" charset="0"/>
              </a:rPr>
              <a:t> </a:t>
            </a:r>
            <a:r>
              <a:rPr lang="en-US" sz="2000" dirty="0" smtClean="0">
                <a:latin typeface="Arial" pitchFamily="34" charset="0"/>
                <a:cs typeface="Arial" pitchFamily="34" charset="0"/>
              </a:rPr>
              <a:t>el </a:t>
            </a:r>
            <a:r>
              <a:rPr lang="en-US" sz="2000" b="1" dirty="0" smtClean="0">
                <a:latin typeface="Arial" pitchFamily="34" charset="0"/>
                <a:cs typeface="Arial" pitchFamily="34" charset="0"/>
              </a:rPr>
              <a:t>heptasílabo</a:t>
            </a:r>
            <a:r>
              <a:rPr lang="en-US" sz="2000" b="1" dirty="0" smtClean="0">
                <a:latin typeface="Arial" pitchFamily="34" charset="0"/>
                <a:cs typeface="Arial" pitchFamily="34" charset="0"/>
              </a:rPr>
              <a:t> (7) </a:t>
            </a:r>
            <a:r>
              <a:rPr lang="en-US" sz="2000" b="1" dirty="0" smtClean="0">
                <a:latin typeface="Arial" pitchFamily="34" charset="0"/>
                <a:cs typeface="Arial" pitchFamily="34" charset="0"/>
              </a:rPr>
              <a:t> </a:t>
            </a:r>
            <a:r>
              <a:rPr lang="en-US" sz="2000" b="1" dirty="0" smtClean="0">
                <a:latin typeface="Arial" pitchFamily="34" charset="0"/>
                <a:cs typeface="Arial" pitchFamily="34" charset="0"/>
              </a:rPr>
              <a:t>silabas</a:t>
            </a:r>
            <a:endParaRPr lang="en-US" sz="2000" b="1" dirty="0" smtClean="0">
              <a:latin typeface="Arial" pitchFamily="34" charset="0"/>
              <a:cs typeface="Arial" pitchFamily="34" charset="0"/>
            </a:endParaRPr>
          </a:p>
          <a:p>
            <a:pPr algn="ctr">
              <a:buNone/>
            </a:pPr>
            <a:r>
              <a:rPr lang="en-US" sz="2000" dirty="0" smtClean="0">
                <a:latin typeface="Arial" pitchFamily="34" charset="0"/>
                <a:cs typeface="Arial" pitchFamily="34" charset="0"/>
              </a:rPr>
              <a:t> </a:t>
            </a:r>
            <a:r>
              <a:rPr lang="en-US" sz="2000" dirty="0" smtClean="0">
                <a:latin typeface="Arial" pitchFamily="34" charset="0"/>
                <a:cs typeface="Arial" pitchFamily="34" charset="0"/>
              </a:rPr>
              <a:t>el </a:t>
            </a:r>
            <a:r>
              <a:rPr lang="en-US" sz="2000" b="1" dirty="0" smtClean="0">
                <a:latin typeface="Arial" pitchFamily="34" charset="0"/>
                <a:cs typeface="Arial" pitchFamily="34" charset="0"/>
              </a:rPr>
              <a:t>octosílabo</a:t>
            </a:r>
            <a:r>
              <a:rPr lang="en-US" sz="2000" b="1" dirty="0" smtClean="0">
                <a:latin typeface="Arial" pitchFamily="34" charset="0"/>
                <a:cs typeface="Arial" pitchFamily="34" charset="0"/>
              </a:rPr>
              <a:t> </a:t>
            </a:r>
            <a:r>
              <a:rPr lang="en-US" sz="2000" b="1" dirty="0" smtClean="0">
                <a:latin typeface="Arial" pitchFamily="34" charset="0"/>
                <a:cs typeface="Arial" pitchFamily="34" charset="0"/>
              </a:rPr>
              <a:t>    (</a:t>
            </a:r>
            <a:r>
              <a:rPr lang="en-US" sz="2000" b="1" dirty="0" smtClean="0">
                <a:latin typeface="Arial" pitchFamily="34" charset="0"/>
                <a:cs typeface="Arial" pitchFamily="34" charset="0"/>
              </a:rPr>
              <a:t>8) </a:t>
            </a:r>
            <a:r>
              <a:rPr lang="en-US" sz="2000" b="1" dirty="0" smtClean="0">
                <a:latin typeface="Arial" pitchFamily="34" charset="0"/>
                <a:cs typeface="Arial" pitchFamily="34" charset="0"/>
              </a:rPr>
              <a:t>  </a:t>
            </a:r>
            <a:r>
              <a:rPr lang="en-US" sz="2000" b="1" dirty="0" smtClean="0">
                <a:latin typeface="Arial" pitchFamily="34" charset="0"/>
                <a:cs typeface="Arial" pitchFamily="34" charset="0"/>
              </a:rPr>
              <a:t>silabas</a:t>
            </a:r>
          </a:p>
          <a:p>
            <a:pPr algn="ctr">
              <a:buNone/>
            </a:pPr>
            <a:r>
              <a:rPr lang="en-US" sz="2000" dirty="0" smtClean="0">
                <a:latin typeface="Arial" pitchFamily="34" charset="0"/>
                <a:cs typeface="Arial" pitchFamily="34" charset="0"/>
              </a:rPr>
              <a:t> </a:t>
            </a:r>
            <a:r>
              <a:rPr lang="en-US" sz="2000" dirty="0" smtClean="0">
                <a:latin typeface="Arial" pitchFamily="34" charset="0"/>
                <a:cs typeface="Arial" pitchFamily="34" charset="0"/>
              </a:rPr>
              <a:t>el </a:t>
            </a:r>
            <a:r>
              <a:rPr lang="en-US" sz="2000" b="1" dirty="0" smtClean="0">
                <a:latin typeface="Arial" pitchFamily="34" charset="0"/>
                <a:cs typeface="Arial" pitchFamily="34" charset="0"/>
              </a:rPr>
              <a:t>endecasílabo</a:t>
            </a:r>
            <a:r>
              <a:rPr lang="en-US" sz="2000" b="1" dirty="0" smtClean="0">
                <a:latin typeface="Arial" pitchFamily="34" charset="0"/>
                <a:cs typeface="Arial" pitchFamily="34" charset="0"/>
              </a:rPr>
              <a:t> (11) </a:t>
            </a:r>
            <a:r>
              <a:rPr lang="en-US" sz="2000" b="1" dirty="0" smtClean="0">
                <a:latin typeface="Arial" pitchFamily="34" charset="0"/>
                <a:cs typeface="Arial" pitchFamily="34" charset="0"/>
              </a:rPr>
              <a:t>silabas</a:t>
            </a:r>
          </a:p>
          <a:p>
            <a:pPr algn="ctr">
              <a:buNone/>
            </a:pPr>
            <a:r>
              <a:rPr lang="es-ES" sz="2000" dirty="0" smtClean="0">
                <a:latin typeface="Arial" pitchFamily="34" charset="0"/>
                <a:cs typeface="Arial" pitchFamily="34" charset="0"/>
              </a:rPr>
              <a:t> </a:t>
            </a:r>
            <a:r>
              <a:rPr lang="es-ES" sz="2000" dirty="0" smtClean="0">
                <a:latin typeface="Arial" pitchFamily="34" charset="0"/>
                <a:cs typeface="Arial" pitchFamily="34" charset="0"/>
              </a:rPr>
              <a:t>y el </a:t>
            </a:r>
            <a:r>
              <a:rPr lang="es-ES" sz="2000" b="1" dirty="0" smtClean="0">
                <a:latin typeface="Arial" pitchFamily="34" charset="0"/>
                <a:cs typeface="Arial" pitchFamily="34" charset="0"/>
              </a:rPr>
              <a:t>alejandrino (14) </a:t>
            </a:r>
            <a:r>
              <a:rPr lang="es-ES" sz="2000" b="1" dirty="0" smtClean="0">
                <a:latin typeface="Arial" pitchFamily="34" charset="0"/>
                <a:cs typeface="Arial" pitchFamily="34" charset="0"/>
              </a:rPr>
              <a:t>silabas</a:t>
            </a:r>
            <a:endParaRPr lang="es-ES" sz="2000" b="1" dirty="0" smtClean="0">
              <a:latin typeface="Arial" pitchFamily="34" charset="0"/>
              <a:cs typeface="Arial" pitchFamily="34" charset="0"/>
            </a:endParaRPr>
          </a:p>
          <a:p>
            <a:pPr algn="ctr">
              <a:buNone/>
            </a:pPr>
            <a:endParaRPr lang="es-ES" sz="2000" dirty="0" smtClean="0">
              <a:latin typeface="Arial" pitchFamily="34" charset="0"/>
              <a:cs typeface="Arial" pitchFamily="34" charset="0"/>
            </a:endParaRPr>
          </a:p>
          <a:p>
            <a:pPr algn="ctr">
              <a:buNone/>
            </a:pPr>
            <a:r>
              <a:rPr lang="es-ES" sz="2000" dirty="0" smtClean="0">
                <a:latin typeface="Arial" pitchFamily="34" charset="0"/>
                <a:cs typeface="Arial" pitchFamily="34" charset="0"/>
              </a:rPr>
              <a:t>El </a:t>
            </a:r>
            <a:r>
              <a:rPr lang="es-ES" sz="2000" dirty="0" smtClean="0">
                <a:latin typeface="Arial" pitchFamily="34" charset="0"/>
                <a:cs typeface="Arial" pitchFamily="34" charset="0"/>
              </a:rPr>
              <a:t>verso </a:t>
            </a:r>
            <a:r>
              <a:rPr lang="es-ES" sz="2000" b="1" dirty="0" smtClean="0">
                <a:latin typeface="Arial" pitchFamily="34" charset="0"/>
                <a:cs typeface="Arial" pitchFamily="34" charset="0"/>
              </a:rPr>
              <a:t>octasílabo</a:t>
            </a:r>
            <a:r>
              <a:rPr lang="es-ES" sz="2000" b="1" dirty="0" smtClean="0">
                <a:latin typeface="Arial" pitchFamily="34" charset="0"/>
                <a:cs typeface="Arial" pitchFamily="34" charset="0"/>
              </a:rPr>
              <a:t> es la medida más popular. </a:t>
            </a:r>
            <a:r>
              <a:rPr lang="es-ES" sz="2000" b="1" dirty="0" smtClean="0">
                <a:latin typeface="Arial" pitchFamily="34" charset="0"/>
                <a:cs typeface="Arial" pitchFamily="34" charset="0"/>
              </a:rPr>
              <a:t>                          Se </a:t>
            </a:r>
            <a:r>
              <a:rPr lang="es-ES" sz="2000" b="1" dirty="0" smtClean="0">
                <a:latin typeface="Arial" pitchFamily="34" charset="0"/>
                <a:cs typeface="Arial" pitchFamily="34" charset="0"/>
              </a:rPr>
              <a:t>utiliza para los romances, los </a:t>
            </a:r>
            <a:r>
              <a:rPr lang="es-ES" sz="2000" b="1" dirty="0" smtClean="0">
                <a:latin typeface="Arial" pitchFamily="34" charset="0"/>
                <a:cs typeface="Arial" pitchFamily="34" charset="0"/>
              </a:rPr>
              <a:t>corridos  </a:t>
            </a:r>
            <a:r>
              <a:rPr lang="en-US" sz="2000" dirty="0" smtClean="0">
                <a:latin typeface="Arial" pitchFamily="34" charset="0"/>
                <a:cs typeface="Arial" pitchFamily="34" charset="0"/>
              </a:rPr>
              <a:t>mexicanos</a:t>
            </a:r>
            <a:r>
              <a:rPr lang="en-US" sz="2000" dirty="0" smtClean="0">
                <a:latin typeface="Arial" pitchFamily="34" charset="0"/>
                <a:cs typeface="Arial" pitchFamily="34" charset="0"/>
              </a:rPr>
              <a:t>, la </a:t>
            </a:r>
            <a:r>
              <a:rPr lang="en-US" sz="2000" dirty="0" smtClean="0">
                <a:latin typeface="Arial" pitchFamily="34" charset="0"/>
                <a:cs typeface="Arial" pitchFamily="34" charset="0"/>
              </a:rPr>
              <a:t>canción</a:t>
            </a:r>
            <a:r>
              <a:rPr lang="en-US" sz="2000" dirty="0" smtClean="0">
                <a:latin typeface="Arial" pitchFamily="34" charset="0"/>
                <a:cs typeface="Arial" pitchFamily="34" charset="0"/>
              </a:rPr>
              <a:t>, etc</a:t>
            </a:r>
            <a:r>
              <a:rPr lang="en-US" sz="2000" dirty="0" smtClean="0">
                <a:latin typeface="Arial" pitchFamily="34" charset="0"/>
                <a:cs typeface="Arial" pitchFamily="34" charset="0"/>
              </a:rPr>
              <a:t>.</a:t>
            </a:r>
          </a:p>
          <a:p>
            <a:pPr algn="ctr">
              <a:buNone/>
            </a:pPr>
            <a:endParaRPr lang="en-US" sz="2000" dirty="0" smtClean="0">
              <a:latin typeface="Arial" pitchFamily="34" charset="0"/>
              <a:cs typeface="Arial" pitchFamily="34" charset="0"/>
            </a:endParaRPr>
          </a:p>
          <a:p>
            <a:pPr algn="ctr">
              <a:buNone/>
            </a:pPr>
            <a:r>
              <a:rPr lang="es-ES" sz="2000" dirty="0" smtClean="0">
                <a:latin typeface="Arial" pitchFamily="34" charset="0"/>
                <a:cs typeface="Arial" pitchFamily="34" charset="0"/>
              </a:rPr>
              <a:t>El </a:t>
            </a:r>
            <a:r>
              <a:rPr lang="es-ES" sz="2000" b="1" dirty="0" smtClean="0">
                <a:latin typeface="Arial" pitchFamily="34" charset="0"/>
                <a:cs typeface="Arial" pitchFamily="34" charset="0"/>
              </a:rPr>
              <a:t>verso Alejandrino es el más rico; fue usado en las canciones épicas medievales sobre</a:t>
            </a:r>
          </a:p>
          <a:p>
            <a:pPr algn="ctr">
              <a:buNone/>
            </a:pPr>
            <a:r>
              <a:rPr lang="es-ES" sz="2000" dirty="0" smtClean="0">
                <a:latin typeface="Arial" pitchFamily="34" charset="0"/>
                <a:cs typeface="Arial" pitchFamily="34" charset="0"/>
              </a:rPr>
              <a:t>Alejandro Magno, de allí su nombre “alejandrino”.</a:t>
            </a:r>
            <a:endParaRPr lang="en-US" sz="20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extBox 4"/>
          <p:cNvSpPr txBox="1"/>
          <p:nvPr/>
        </p:nvSpPr>
        <p:spPr>
          <a:xfrm>
            <a:off x="1219200" y="304800"/>
            <a:ext cx="5486400" cy="369332"/>
          </a:xfrm>
          <a:prstGeom prst="rect">
            <a:avLst/>
          </a:prstGeom>
          <a:noFill/>
        </p:spPr>
        <p:txBody>
          <a:bodyPr wrap="square" rtlCol="0">
            <a:spAutoFit/>
          </a:bodyPr>
          <a:lstStyle/>
          <a:p>
            <a:pPr algn="ctr"/>
            <a:r>
              <a:rPr lang="en-US" i="1" dirty="0" smtClean="0">
                <a:solidFill>
                  <a:schemeClr val="tx2">
                    <a:lumMod val="75000"/>
                  </a:schemeClr>
                </a:solidFill>
                <a:latin typeface="Arial Black" pitchFamily="34" charset="0"/>
              </a:rPr>
              <a:t>“EN TANTO DE QUE ROSA Y AZUCENA”</a:t>
            </a:r>
            <a:endParaRPr lang="en-US" i="1" dirty="0">
              <a:solidFill>
                <a:schemeClr val="tx2">
                  <a:lumMod val="75000"/>
                </a:schemeClr>
              </a:solidFill>
              <a:latin typeface="Arial Black" pitchFamily="34" charset="0"/>
            </a:endParaRPr>
          </a:p>
        </p:txBody>
      </p:sp>
      <p:pic>
        <p:nvPicPr>
          <p:cNvPr id="1032" name="Picture 8" descr="C:\Documents and Settings\221162\Local Settings\Temporary Internet Files\Content.IE5\L53JST64\MC900436875[1].png"/>
          <p:cNvPicPr>
            <a:picLocks noChangeAspect="1" noChangeArrowheads="1"/>
          </p:cNvPicPr>
          <p:nvPr/>
        </p:nvPicPr>
        <p:blipFill>
          <a:blip r:embed="rId2" cstate="print"/>
          <a:srcRect/>
          <a:stretch>
            <a:fillRect/>
          </a:stretch>
        </p:blipFill>
        <p:spPr bwMode="auto">
          <a:xfrm>
            <a:off x="0" y="0"/>
            <a:ext cx="1295400" cy="1295400"/>
          </a:xfrm>
          <a:prstGeom prst="rect">
            <a:avLst/>
          </a:prstGeom>
          <a:noFill/>
        </p:spPr>
      </p:pic>
      <p:pic>
        <p:nvPicPr>
          <p:cNvPr id="1035" name="Picture 11" descr="C:\Documents and Settings\221162\Local Settings\Temporary Internet Files\Content.IE5\ARHS7GJQ\MC900436885[1].png"/>
          <p:cNvPicPr>
            <a:picLocks noChangeAspect="1" noChangeArrowheads="1"/>
          </p:cNvPicPr>
          <p:nvPr/>
        </p:nvPicPr>
        <p:blipFill>
          <a:blip r:embed="rId3" cstate="print"/>
          <a:srcRect/>
          <a:stretch>
            <a:fillRect/>
          </a:stretch>
        </p:blipFill>
        <p:spPr bwMode="auto">
          <a:xfrm>
            <a:off x="6400800" y="228600"/>
            <a:ext cx="1524000" cy="1524000"/>
          </a:xfrm>
          <a:prstGeom prst="rect">
            <a:avLst/>
          </a:prstGeom>
          <a:noFill/>
        </p:spPr>
      </p:pic>
      <p:sp>
        <p:nvSpPr>
          <p:cNvPr id="9217" name="Rectangle 1"/>
          <p:cNvSpPr>
            <a:spLocks noChangeArrowheads="1"/>
          </p:cNvSpPr>
          <p:nvPr/>
        </p:nvSpPr>
        <p:spPr bwMode="auto">
          <a:xfrm>
            <a:off x="1295400" y="909936"/>
            <a:ext cx="5300105" cy="532453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tanto que de rosa y de azuc</a:t>
            </a:r>
            <a:r>
              <a:rPr kumimoji="0" lang="es-ES_tradnl"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a:t>
            </a:r>
            <a:r>
              <a:rPr kumimoji="0" lang="es-ES_tradnl"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na</a:t>
            </a:r>
            <a:r>
              <a:rPr kumimoji="0" lang="es-ES_tradnl" sz="20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a:t>
            </a:r>
            <a:r>
              <a:rPr kumimoji="0" lang="es-ES_tradnl"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muestra la color en vuestro </a:t>
            </a:r>
            <a:r>
              <a:rPr kumimoji="0" lang="es-ES_tradnl" sz="2000" b="0"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gesto,</a:t>
            </a:r>
            <a:r>
              <a:rPr kumimoji="0" lang="es-ES_tradnl" sz="20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a:t>
            </a:r>
            <a:r>
              <a:rPr kumimoji="0" lang="es-ES_tradnl"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B</a:t>
            </a: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 que vuestro mirar ardiente, hon</a:t>
            </a:r>
            <a:r>
              <a:rPr kumimoji="0" lang="es-ES_tradnl" sz="2000" b="0"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esto</a:t>
            </a: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s-ES_tradnl" sz="2000" b="1"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a:t>
            </a:r>
            <a:r>
              <a:rPr kumimoji="0" lang="es-ES_tradnl"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B</a:t>
            </a: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 clara luz la tempestad ser</a:t>
            </a:r>
            <a:r>
              <a:rPr kumimoji="0" lang="es-ES_tradnl"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ena</a:t>
            </a: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a:t>
            </a:r>
            <a:r>
              <a:rPr kumimoji="0" lang="es-ES_tradnl"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 en tanto que el cabello, que en la v</a:t>
            </a:r>
            <a:r>
              <a:rPr kumimoji="0" lang="es-ES_tradnl"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ena</a:t>
            </a:r>
            <a:r>
              <a:rPr kumimoji="0" lang="es-ES_tradnl" sz="20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a:t>
            </a:r>
            <a:r>
              <a:rPr kumimoji="0" lang="es-ES_tradnl"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del oro se escogi</a:t>
            </a:r>
            <a:r>
              <a:rPr kumimoji="0" lang="es-ES_tradnl" sz="20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 vuelo pr</a:t>
            </a:r>
            <a:r>
              <a:rPr kumimoji="0" lang="es-ES_tradnl" sz="2000" b="0"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esto</a:t>
            </a:r>
            <a:r>
              <a:rPr kumimoji="0" lang="es-ES_tradnl" sz="20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a:t>
            </a:r>
            <a:r>
              <a:rPr kumimoji="0" lang="es-ES_tradnl"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B</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por el hermoso cuello blanco, enhi</a:t>
            </a:r>
            <a:r>
              <a:rPr kumimoji="0" lang="es-ES_tradnl" sz="2000" b="0"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esto</a:t>
            </a: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s-ES_tradnl" sz="20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a:t>
            </a:r>
            <a:r>
              <a:rPr kumimoji="0" lang="es-ES_tradnl"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B</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viento mueve, esparce y 1desord</a:t>
            </a:r>
            <a:r>
              <a:rPr kumimoji="0" lang="es-ES_tradnl"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ena</a:t>
            </a: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a:t>
            </a:r>
            <a:r>
              <a:rPr kumimoji="0" lang="es-ES_tradnl"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coged de vuestra alegre primavera</a:t>
            </a:r>
            <a:r>
              <a:rPr kumimoji="0" lang="es-ES_tradnl" sz="20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11C</a:t>
            </a:r>
            <a:b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dulce fruto antes que el tiempo airado</a:t>
            </a:r>
            <a:r>
              <a:rPr kumimoji="0" lang="es-ES_tradnl" sz="2000" b="1"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11D</a:t>
            </a: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cubra de nieve la hermosa cumbre.</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Marchitar</a:t>
            </a:r>
            <a:r>
              <a:rPr kumimoji="0" lang="es-ES_tradnl" sz="20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 rosa el viento helado,</a:t>
            </a:r>
            <a:r>
              <a:rPr kumimoji="0" lang="es-ES_tradnl" sz="2000" b="1"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11D</a:t>
            </a: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todo lo mudar</a:t>
            </a:r>
            <a:r>
              <a:rPr kumimoji="0" lang="es-ES_tradnl" sz="20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 edad ligera</a:t>
            </a:r>
            <a:r>
              <a:rPr kumimoji="0" lang="es-ES_tradnl" sz="20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11C</a:t>
            </a: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s-ES_tradnl"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por no hacer mudanza en su costumbre.</a:t>
            </a:r>
            <a:r>
              <a:rPr kumimoji="0" lang="es-ES_tradnl"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10E</a:t>
            </a:r>
            <a:endParaRPr kumimoji="0" lang="es-ES_tradnl" sz="2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5410200"/>
            <a:ext cx="5791200" cy="838200"/>
          </a:xfrm>
        </p:spPr>
        <p:txBody>
          <a:bodyPr/>
          <a:lstStyle/>
          <a:p>
            <a:pPr algn="l"/>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3200" dirty="0"/>
          </a:p>
        </p:txBody>
      </p:sp>
      <p:sp>
        <p:nvSpPr>
          <p:cNvPr id="3" name="Subtitle 2"/>
          <p:cNvSpPr>
            <a:spLocks noGrp="1"/>
          </p:cNvSpPr>
          <p:nvPr>
            <p:ph type="subTitle" idx="1"/>
          </p:nvPr>
        </p:nvSpPr>
        <p:spPr>
          <a:xfrm>
            <a:off x="3276600" y="228600"/>
            <a:ext cx="5114778" cy="1101248"/>
          </a:xfrm>
        </p:spPr>
        <p:txBody>
          <a:bodyPr>
            <a:normAutofit/>
          </a:bodyPr>
          <a:lstStyle/>
          <a:p>
            <a:pPr algn="l"/>
            <a:r>
              <a:rPr lang="en-US" sz="2400" i="1" dirty="0" smtClean="0">
                <a:solidFill>
                  <a:schemeClr val="accent4"/>
                </a:solidFill>
              </a:rPr>
              <a:t>ESTRUCTURA DE ESTE SONETO DE GARCILASO DE LA VEGA</a:t>
            </a:r>
            <a:endParaRPr lang="en-US" sz="2400" i="1" dirty="0">
              <a:solidFill>
                <a:schemeClr val="accent4"/>
              </a:solidFill>
            </a:endParaRPr>
          </a:p>
        </p:txBody>
      </p:sp>
      <p:sp>
        <p:nvSpPr>
          <p:cNvPr id="6" name="TextBox 5"/>
          <p:cNvSpPr txBox="1"/>
          <p:nvPr/>
        </p:nvSpPr>
        <p:spPr>
          <a:xfrm>
            <a:off x="3124200" y="1371600"/>
            <a:ext cx="5791200" cy="369332"/>
          </a:xfrm>
          <a:prstGeom prst="rect">
            <a:avLst/>
          </a:prstGeom>
          <a:noFill/>
        </p:spPr>
        <p:txBody>
          <a:bodyPr wrap="square" rtlCol="0">
            <a:spAutoFit/>
          </a:bodyPr>
          <a:lstStyle/>
          <a:p>
            <a:endParaRPr lang="en-US" dirty="0"/>
          </a:p>
        </p:txBody>
      </p:sp>
      <p:sp>
        <p:nvSpPr>
          <p:cNvPr id="9" name="Rectangle 8"/>
          <p:cNvSpPr/>
          <p:nvPr/>
        </p:nvSpPr>
        <p:spPr>
          <a:xfrm>
            <a:off x="2895600" y="990600"/>
            <a:ext cx="4572000" cy="646331"/>
          </a:xfrm>
          <a:prstGeom prst="rect">
            <a:avLst/>
          </a:prstGeom>
        </p:spPr>
        <p:txBody>
          <a:bodyPr>
            <a:spAutoFit/>
          </a:bodyPr>
          <a:lstStyle/>
          <a:p>
            <a:pPr>
              <a:buFont typeface="Arial" pitchFamily="34" charset="0"/>
              <a:buChar char="•"/>
            </a:pPr>
            <a:r>
              <a:rPr lang="es-ES" b="1" i="1" dirty="0">
                <a:solidFill>
                  <a:schemeClr val="bg1"/>
                </a:solidFill>
                <a:latin typeface="Arial Black" pitchFamily="34" charset="0"/>
              </a:rPr>
              <a:t>El primer cuarteto recrea la juventud y belleza de la </a:t>
            </a:r>
            <a:r>
              <a:rPr lang="es-ES" b="1" i="1" dirty="0" smtClean="0">
                <a:solidFill>
                  <a:schemeClr val="bg1"/>
                </a:solidFill>
                <a:latin typeface="Arial Black" pitchFamily="34" charset="0"/>
              </a:rPr>
              <a:t>dama.</a:t>
            </a:r>
            <a:endParaRPr lang="en-US" dirty="0">
              <a:solidFill>
                <a:schemeClr val="bg1"/>
              </a:solidFill>
              <a:latin typeface="Arial Black" pitchFamily="34" charset="0"/>
            </a:endParaRPr>
          </a:p>
        </p:txBody>
      </p:sp>
      <p:sp>
        <p:nvSpPr>
          <p:cNvPr id="11" name="Rectangle 10"/>
          <p:cNvSpPr/>
          <p:nvPr/>
        </p:nvSpPr>
        <p:spPr>
          <a:xfrm>
            <a:off x="2819400" y="1828800"/>
            <a:ext cx="4572000" cy="954107"/>
          </a:xfrm>
          <a:prstGeom prst="rect">
            <a:avLst/>
          </a:prstGeom>
        </p:spPr>
        <p:txBody>
          <a:bodyPr>
            <a:spAutoFit/>
          </a:bodyPr>
          <a:lstStyle/>
          <a:p>
            <a:pPr>
              <a:buFont typeface="Arial" pitchFamily="34" charset="0"/>
              <a:buChar char="•"/>
            </a:pPr>
            <a:r>
              <a:rPr lang="es-ES" b="1" i="1" dirty="0" smtClean="0">
                <a:solidFill>
                  <a:schemeClr val="bg1"/>
                </a:solidFill>
                <a:latin typeface="Arial Black" pitchFamily="34" charset="0"/>
              </a:rPr>
              <a:t>El </a:t>
            </a:r>
            <a:r>
              <a:rPr lang="es-ES" b="1" i="1" dirty="0">
                <a:solidFill>
                  <a:schemeClr val="bg1"/>
                </a:solidFill>
                <a:latin typeface="Arial Black" pitchFamily="34" charset="0"/>
              </a:rPr>
              <a:t>segundo cuarteto  amplifica y desarrolla el mismo </a:t>
            </a:r>
            <a:r>
              <a:rPr lang="es-ES" b="1" i="1" dirty="0" smtClean="0">
                <a:solidFill>
                  <a:schemeClr val="bg1"/>
                </a:solidFill>
                <a:latin typeface="Arial Black" pitchFamily="34" charset="0"/>
              </a:rPr>
              <a:t>tema.</a:t>
            </a:r>
          </a:p>
          <a:p>
            <a:endParaRPr lang="en-US" sz="2000" dirty="0">
              <a:solidFill>
                <a:schemeClr val="bg1"/>
              </a:solidFill>
              <a:latin typeface="Arial Black" pitchFamily="34" charset="0"/>
            </a:endParaRPr>
          </a:p>
        </p:txBody>
      </p:sp>
      <p:sp>
        <p:nvSpPr>
          <p:cNvPr id="12" name="Rectangle 11"/>
          <p:cNvSpPr/>
          <p:nvPr/>
        </p:nvSpPr>
        <p:spPr>
          <a:xfrm>
            <a:off x="2819400" y="2819400"/>
            <a:ext cx="5029200" cy="1754326"/>
          </a:xfrm>
          <a:prstGeom prst="rect">
            <a:avLst/>
          </a:prstGeom>
        </p:spPr>
        <p:txBody>
          <a:bodyPr wrap="square">
            <a:spAutoFit/>
          </a:bodyPr>
          <a:lstStyle/>
          <a:p>
            <a:pPr>
              <a:buFont typeface="Arial" pitchFamily="34" charset="0"/>
              <a:buChar char="•"/>
            </a:pPr>
            <a:r>
              <a:rPr lang="es-ES" b="1" i="1" dirty="0">
                <a:solidFill>
                  <a:schemeClr val="bg1"/>
                </a:solidFill>
                <a:latin typeface="Arial Black" pitchFamily="34" charset="0"/>
              </a:rPr>
              <a:t>El primer terceto reflexiona sobre la idea central  (la exhortación  a disfrutar el presente) </a:t>
            </a:r>
            <a:r>
              <a:rPr lang="es-ES" b="1" i="1" dirty="0" smtClean="0">
                <a:solidFill>
                  <a:schemeClr val="bg1"/>
                </a:solidFill>
                <a:latin typeface="Arial Black" pitchFamily="34" charset="0"/>
              </a:rPr>
              <a:t>CARPEM DIEM vinculándolo </a:t>
            </a:r>
            <a:r>
              <a:rPr lang="es-ES" b="1" i="1" dirty="0">
                <a:solidFill>
                  <a:schemeClr val="bg1"/>
                </a:solidFill>
                <a:latin typeface="Arial Black" pitchFamily="34" charset="0"/>
              </a:rPr>
              <a:t>al  tema de los cuartetos (antes de que el tiempo destruya la juventud y la belleza). </a:t>
            </a:r>
            <a:endParaRPr lang="en-US" dirty="0">
              <a:solidFill>
                <a:schemeClr val="bg1"/>
              </a:solidFill>
              <a:latin typeface="Arial Black" pitchFamily="34" charset="0"/>
            </a:endParaRPr>
          </a:p>
        </p:txBody>
      </p:sp>
      <p:sp>
        <p:nvSpPr>
          <p:cNvPr id="13" name="Rectangle 12"/>
          <p:cNvSpPr/>
          <p:nvPr/>
        </p:nvSpPr>
        <p:spPr>
          <a:xfrm>
            <a:off x="2971800" y="4876800"/>
            <a:ext cx="4572000" cy="1200329"/>
          </a:xfrm>
          <a:prstGeom prst="rect">
            <a:avLst/>
          </a:prstGeom>
        </p:spPr>
        <p:txBody>
          <a:bodyPr>
            <a:spAutoFit/>
          </a:bodyPr>
          <a:lstStyle/>
          <a:p>
            <a:pPr>
              <a:buFont typeface="Arial" pitchFamily="34" charset="0"/>
              <a:buChar char="•"/>
            </a:pPr>
            <a:r>
              <a:rPr lang="es-ES" b="1" i="1" dirty="0">
                <a:solidFill>
                  <a:schemeClr val="bg1"/>
                </a:solidFill>
                <a:latin typeface="Arial Black" pitchFamily="34" charset="0"/>
              </a:rPr>
              <a:t>El </a:t>
            </a:r>
            <a:r>
              <a:rPr lang="es-ES" b="1" i="1" dirty="0" smtClean="0">
                <a:solidFill>
                  <a:schemeClr val="bg1"/>
                </a:solidFill>
                <a:latin typeface="Arial Black" pitchFamily="34" charset="0"/>
              </a:rPr>
              <a:t>terceto </a:t>
            </a:r>
            <a:r>
              <a:rPr lang="es-ES" b="1" i="1" dirty="0">
                <a:solidFill>
                  <a:schemeClr val="bg1"/>
                </a:solidFill>
                <a:latin typeface="Arial Black" pitchFamily="34" charset="0"/>
              </a:rPr>
              <a:t>final concluye con una reflexión grave  los versos anteriores  (el tiempo todo lo destruye) . </a:t>
            </a:r>
            <a:endParaRPr lang="en-US" dirty="0">
              <a:solidFill>
                <a:schemeClr val="bg1"/>
              </a:solidFill>
              <a:latin typeface="Arial Black" pitchFamily="34" charset="0"/>
            </a:endParaRPr>
          </a:p>
        </p:txBody>
      </p:sp>
      <p:pic>
        <p:nvPicPr>
          <p:cNvPr id="14" name="Picture 13" descr="celebrity-young-old-5.jpg"/>
          <p:cNvPicPr>
            <a:picLocks noChangeAspect="1"/>
          </p:cNvPicPr>
          <p:nvPr/>
        </p:nvPicPr>
        <p:blipFill>
          <a:blip r:embed="rId2" cstate="print"/>
          <a:stretch>
            <a:fillRect/>
          </a:stretch>
        </p:blipFill>
        <p:spPr>
          <a:xfrm>
            <a:off x="0" y="457200"/>
            <a:ext cx="2667000" cy="2064258"/>
          </a:xfrm>
          <a:prstGeom prst="rect">
            <a:avLst/>
          </a:prstGeom>
        </p:spPr>
      </p:pic>
      <p:pic>
        <p:nvPicPr>
          <p:cNvPr id="15" name="Picture 14" descr="imagesCAXFG5EV.jpg"/>
          <p:cNvPicPr>
            <a:picLocks noChangeAspect="1"/>
          </p:cNvPicPr>
          <p:nvPr/>
        </p:nvPicPr>
        <p:blipFill>
          <a:blip r:embed="rId3" cstate="print"/>
          <a:stretch>
            <a:fillRect/>
          </a:stretch>
        </p:blipFill>
        <p:spPr>
          <a:xfrm>
            <a:off x="0" y="2819400"/>
            <a:ext cx="2667001" cy="2007974"/>
          </a:xfrm>
          <a:prstGeom prst="rect">
            <a:avLst/>
          </a:prstGeom>
        </p:spPr>
      </p:pic>
      <p:pic>
        <p:nvPicPr>
          <p:cNvPr id="16" name="Picture 15" descr="imagesCAPQ9E9X.jpg"/>
          <p:cNvPicPr>
            <a:picLocks noChangeAspect="1"/>
          </p:cNvPicPr>
          <p:nvPr/>
        </p:nvPicPr>
        <p:blipFill>
          <a:blip r:embed="rId4" cstate="print"/>
          <a:stretch>
            <a:fillRect/>
          </a:stretch>
        </p:blipFill>
        <p:spPr>
          <a:xfrm>
            <a:off x="0" y="5083233"/>
            <a:ext cx="2667000" cy="177476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975360"/>
          </a:xfrm>
        </p:spPr>
        <p:txBody>
          <a:bodyPr/>
          <a:lstStyle/>
          <a:p>
            <a:pPr algn="ctr"/>
            <a:r>
              <a:rPr lang="en-US" dirty="0" smtClean="0"/>
              <a:t> </a:t>
            </a:r>
            <a:r>
              <a:rPr lang="en-US" sz="5400" dirty="0" smtClean="0"/>
              <a:t>estructura</a:t>
            </a:r>
            <a:endParaRPr lang="en-US" sz="5400" dirty="0"/>
          </a:p>
        </p:txBody>
      </p:sp>
      <p:sp>
        <p:nvSpPr>
          <p:cNvPr id="3" name="Rectangle 2"/>
          <p:cNvSpPr/>
          <p:nvPr/>
        </p:nvSpPr>
        <p:spPr>
          <a:xfrm>
            <a:off x="1447800" y="1447800"/>
            <a:ext cx="5410200" cy="4524315"/>
          </a:xfrm>
          <a:prstGeom prst="rect">
            <a:avLst/>
          </a:prstGeom>
        </p:spPr>
        <p:txBody>
          <a:bodyPr wrap="square">
            <a:spAutoFit/>
          </a:bodyPr>
          <a:lstStyle/>
          <a:p>
            <a:r>
              <a:rPr lang="es-ES" sz="2400" b="1" i="1" dirty="0"/>
              <a:t>El poema se ajusta a  la estructura  del  soneto clásico en que se  presenta una introducción, un desarrollo y una conclusión  que, de algún modo, da sentido al resto del poema. </a:t>
            </a:r>
            <a:endParaRPr lang="es-ES" sz="2400" b="1" i="1" dirty="0" smtClean="0"/>
          </a:p>
          <a:p>
            <a:r>
              <a:rPr lang="es-ES" sz="2400" b="1" i="1" dirty="0" smtClean="0"/>
              <a:t>      RECUERDA:  </a:t>
            </a:r>
            <a:r>
              <a:rPr lang="es-ES" sz="2400" b="1" i="1" dirty="0"/>
              <a:t>catorce versos endecasílabos de rima consonante </a:t>
            </a:r>
            <a:r>
              <a:rPr lang="es-ES" sz="2400" b="1" i="1" dirty="0" smtClean="0"/>
              <a:t>ABBA   =    CUARTETO</a:t>
            </a:r>
          </a:p>
          <a:p>
            <a:r>
              <a:rPr lang="es-ES" sz="2400" b="1" i="1" dirty="0" smtClean="0"/>
              <a:t>ABBA   =    CUARTETO</a:t>
            </a:r>
          </a:p>
          <a:p>
            <a:r>
              <a:rPr lang="es-ES" sz="2400" b="1" i="1" dirty="0"/>
              <a:t> </a:t>
            </a:r>
            <a:r>
              <a:rPr lang="es-ES" sz="2400" b="1" i="1" dirty="0" smtClean="0"/>
              <a:t>CDE    =    TERCETO</a:t>
            </a:r>
          </a:p>
          <a:p>
            <a:r>
              <a:rPr lang="es-ES" sz="2400" b="1" i="1" dirty="0" smtClean="0"/>
              <a:t> </a:t>
            </a:r>
            <a:r>
              <a:rPr lang="es-ES" sz="2400" b="1" i="1" dirty="0"/>
              <a:t>DCE </a:t>
            </a:r>
            <a:r>
              <a:rPr lang="es-ES" sz="2400" b="1" i="1" dirty="0" smtClean="0"/>
              <a:t>   =    TERCETO</a:t>
            </a:r>
            <a:endParaRPr lang="es-ES" sz="2400" dirty="0"/>
          </a:p>
        </p:txBody>
      </p:sp>
      <p:pic>
        <p:nvPicPr>
          <p:cNvPr id="2050" name="Picture 2" descr="C:\Documents and Settings\221162\Local Settings\Temporary Internet Files\Content.IE5\A8J2GQ58\MP900401533[1].jpg"/>
          <p:cNvPicPr>
            <a:picLocks noChangeAspect="1" noChangeArrowheads="1"/>
          </p:cNvPicPr>
          <p:nvPr/>
        </p:nvPicPr>
        <p:blipFill>
          <a:blip r:embed="rId2" cstate="print"/>
          <a:srcRect/>
          <a:stretch>
            <a:fillRect/>
          </a:stretch>
        </p:blipFill>
        <p:spPr bwMode="auto">
          <a:xfrm>
            <a:off x="6324600" y="4800600"/>
            <a:ext cx="1401738" cy="1752600"/>
          </a:xfrm>
          <a:prstGeom prst="rect">
            <a:avLst/>
          </a:prstGeom>
          <a:noFill/>
        </p:spPr>
      </p:pic>
      <p:pic>
        <p:nvPicPr>
          <p:cNvPr id="2052" name="Picture 4" descr="C:\Documents and Settings\221162\Local Settings\Temporary Internet Files\Content.IE5\1Y2WRV0J\MP900398995[1].jpg"/>
          <p:cNvPicPr>
            <a:picLocks noChangeAspect="1" noChangeArrowheads="1"/>
          </p:cNvPicPr>
          <p:nvPr/>
        </p:nvPicPr>
        <p:blipFill>
          <a:blip r:embed="rId3" cstate="print"/>
          <a:srcRect/>
          <a:stretch>
            <a:fillRect/>
          </a:stretch>
        </p:blipFill>
        <p:spPr bwMode="auto">
          <a:xfrm>
            <a:off x="228600" y="228600"/>
            <a:ext cx="1088571" cy="1905000"/>
          </a:xfrm>
          <a:prstGeom prst="rect">
            <a:avLst/>
          </a:prstGeom>
          <a:noFill/>
        </p:spPr>
      </p:pic>
      <p:pic>
        <p:nvPicPr>
          <p:cNvPr id="2053" name="Picture 5" descr="C:\Documents and Settings\221162\Local Settings\Temporary Internet Files\Content.IE5\QVCKYABF\MP900407542[1].jpg"/>
          <p:cNvPicPr>
            <a:picLocks noChangeAspect="1" noChangeArrowheads="1"/>
          </p:cNvPicPr>
          <p:nvPr/>
        </p:nvPicPr>
        <p:blipFill>
          <a:blip r:embed="rId4" cstate="print"/>
          <a:srcRect/>
          <a:stretch>
            <a:fillRect/>
          </a:stretch>
        </p:blipFill>
        <p:spPr bwMode="auto">
          <a:xfrm>
            <a:off x="6553200" y="152400"/>
            <a:ext cx="1372269" cy="2057400"/>
          </a:xfrm>
          <a:prstGeom prst="rect">
            <a:avLst/>
          </a:prstGeom>
          <a:noFill/>
        </p:spPr>
      </p:pic>
      <p:pic>
        <p:nvPicPr>
          <p:cNvPr id="2055" name="Picture 7" descr="C:\Documents and Settings\221162\Local Settings\Temporary Internet Files\Content.IE5\8EZ6ZSTN\MC900027219[1].wmf"/>
          <p:cNvPicPr>
            <a:picLocks noChangeAspect="1" noChangeArrowheads="1"/>
          </p:cNvPicPr>
          <p:nvPr/>
        </p:nvPicPr>
        <p:blipFill>
          <a:blip r:embed="rId5" cstate="print"/>
          <a:srcRect/>
          <a:stretch>
            <a:fillRect/>
          </a:stretch>
        </p:blipFill>
        <p:spPr bwMode="auto">
          <a:xfrm>
            <a:off x="304800" y="2451506"/>
            <a:ext cx="1900428" cy="440649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152400"/>
            <a:ext cx="5114778" cy="1101248"/>
          </a:xfrm>
        </p:spPr>
        <p:txBody>
          <a:bodyPr/>
          <a:lstStyle/>
          <a:p>
            <a:r>
              <a:rPr lang="en-US" sz="4000" b="1" i="1" dirty="0" smtClean="0">
                <a:solidFill>
                  <a:schemeClr val="accent4"/>
                </a:solidFill>
              </a:rPr>
              <a:t>MENSAJE DEL POEMA</a:t>
            </a:r>
          </a:p>
          <a:p>
            <a:endParaRPr lang="en-US" dirty="0"/>
          </a:p>
        </p:txBody>
      </p:sp>
      <p:sp>
        <p:nvSpPr>
          <p:cNvPr id="4" name="Rectangle 3"/>
          <p:cNvSpPr/>
          <p:nvPr/>
        </p:nvSpPr>
        <p:spPr>
          <a:xfrm>
            <a:off x="3429000" y="1066800"/>
            <a:ext cx="5334000" cy="3785652"/>
          </a:xfrm>
          <a:prstGeom prst="rect">
            <a:avLst/>
          </a:prstGeom>
        </p:spPr>
        <p:txBody>
          <a:bodyPr wrap="square">
            <a:spAutoFit/>
          </a:bodyPr>
          <a:lstStyle/>
          <a:p>
            <a:r>
              <a:rPr lang="es-ES" sz="2000" b="1" i="1" dirty="0">
                <a:solidFill>
                  <a:schemeClr val="bg1"/>
                </a:solidFill>
                <a:latin typeface="Arial Black" pitchFamily="34" charset="0"/>
              </a:rPr>
              <a:t>El soneto  aborda el  concepto filosófico de la brevedad de la vida, sin embargo en su desarrollo poético notamos el cambio de mentalidad producido en el paso de la Edad Media al Renacimiento. </a:t>
            </a:r>
            <a:endParaRPr lang="es-ES" sz="2000" b="1" i="1" dirty="0" smtClean="0">
              <a:solidFill>
                <a:schemeClr val="bg1"/>
              </a:solidFill>
              <a:latin typeface="Arial Black" pitchFamily="34" charset="0"/>
            </a:endParaRPr>
          </a:p>
          <a:p>
            <a:endParaRPr lang="es-ES" sz="2000" b="1" i="1" dirty="0">
              <a:solidFill>
                <a:schemeClr val="bg1"/>
              </a:solidFill>
              <a:latin typeface="Arial Black" pitchFamily="34" charset="0"/>
            </a:endParaRPr>
          </a:p>
          <a:p>
            <a:r>
              <a:rPr lang="es-ES" sz="2000" b="1" i="1" dirty="0" smtClean="0">
                <a:solidFill>
                  <a:schemeClr val="bg1"/>
                </a:solidFill>
                <a:latin typeface="Arial Black" pitchFamily="34" charset="0"/>
              </a:rPr>
              <a:t>El </a:t>
            </a:r>
            <a:r>
              <a:rPr lang="es-ES" sz="2000" b="1" i="1" dirty="0">
                <a:solidFill>
                  <a:schemeClr val="bg1"/>
                </a:solidFill>
                <a:latin typeface="Arial Black" pitchFamily="34" charset="0"/>
              </a:rPr>
              <a:t>poeta no se lamenta de esa brevedad, si </a:t>
            </a:r>
            <a:r>
              <a:rPr lang="es-ES" sz="2000" b="1" i="1" dirty="0" smtClean="0">
                <a:solidFill>
                  <a:schemeClr val="bg1"/>
                </a:solidFill>
                <a:latin typeface="Arial Black" pitchFamily="34" charset="0"/>
              </a:rPr>
              <a:t>no, </a:t>
            </a:r>
            <a:r>
              <a:rPr lang="es-ES" sz="2000" b="1" i="1" dirty="0">
                <a:solidFill>
                  <a:schemeClr val="bg1"/>
                </a:solidFill>
                <a:latin typeface="Arial Black" pitchFamily="34" charset="0"/>
              </a:rPr>
              <a:t>que</a:t>
            </a:r>
            <a:r>
              <a:rPr lang="es-ES" sz="2000" b="1" i="1" dirty="0" smtClean="0">
                <a:solidFill>
                  <a:schemeClr val="bg1"/>
                </a:solidFill>
                <a:latin typeface="Arial Black" pitchFamily="34" charset="0"/>
              </a:rPr>
              <a:t>, consciente </a:t>
            </a:r>
            <a:r>
              <a:rPr lang="es-ES" sz="2000" b="1" i="1" dirty="0">
                <a:solidFill>
                  <a:schemeClr val="bg1"/>
                </a:solidFill>
                <a:latin typeface="Arial Black" pitchFamily="34" charset="0"/>
              </a:rPr>
              <a:t>de ella, aconseja gozar </a:t>
            </a:r>
            <a:r>
              <a:rPr lang="es-ES" sz="2000" b="1" i="1" dirty="0" smtClean="0">
                <a:solidFill>
                  <a:schemeClr val="bg1"/>
                </a:solidFill>
                <a:latin typeface="Arial Black" pitchFamily="34" charset="0"/>
              </a:rPr>
              <a:t>los </a:t>
            </a:r>
            <a:r>
              <a:rPr lang="es-ES" sz="2000" b="1" i="1" dirty="0">
                <a:solidFill>
                  <a:schemeClr val="bg1"/>
                </a:solidFill>
                <a:latin typeface="Arial Black" pitchFamily="34" charset="0"/>
              </a:rPr>
              <a:t>placeres de la juventud antes de que el tiempo la destruya.</a:t>
            </a:r>
            <a:endParaRPr lang="es-ES" sz="2000" dirty="0">
              <a:solidFill>
                <a:schemeClr val="bg1"/>
              </a:solidFill>
              <a:latin typeface="Arial Black" pitchFamily="34" charset="0"/>
            </a:endParaRPr>
          </a:p>
        </p:txBody>
      </p:sp>
      <p:sp>
        <p:nvSpPr>
          <p:cNvPr id="5" name="Rectangle 4"/>
          <p:cNvSpPr/>
          <p:nvPr/>
        </p:nvSpPr>
        <p:spPr>
          <a:xfrm>
            <a:off x="3200400" y="5029200"/>
            <a:ext cx="5943600" cy="1415772"/>
          </a:xfrm>
          <a:prstGeom prst="rect">
            <a:avLst/>
          </a:prstGeom>
          <a:noFill/>
        </p:spPr>
        <p:txBody>
          <a:bodyPr wrap="square" lIns="91440" tIns="45720" rIns="91440" bIns="45720">
            <a:spAutoFit/>
          </a:bodyPr>
          <a:lstStyle/>
          <a:p>
            <a:pPr algn="ctr"/>
            <a:r>
              <a:rPr lang="en-US" sz="32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Tono:  De Mandato</a:t>
            </a:r>
          </a:p>
          <a:p>
            <a:pPr algn="ctr"/>
            <a:r>
              <a:rPr lang="en-US" sz="32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Exhortativo</a:t>
            </a:r>
            <a:r>
              <a:rPr lang="en-US" sz="5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en-US" sz="5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3076" name="Picture 4" descr="C:\Documents and Settings\221162\Local Settings\Temporary Internet Files\Content.IE5\ARHS7GJQ\MP900442518[1].jpg"/>
          <p:cNvPicPr>
            <a:picLocks noChangeAspect="1" noChangeArrowheads="1"/>
          </p:cNvPicPr>
          <p:nvPr/>
        </p:nvPicPr>
        <p:blipFill>
          <a:blip r:embed="rId2" cstate="print"/>
          <a:srcRect/>
          <a:stretch>
            <a:fillRect/>
          </a:stretch>
        </p:blipFill>
        <p:spPr bwMode="auto">
          <a:xfrm>
            <a:off x="228600" y="609600"/>
            <a:ext cx="2362200" cy="1574800"/>
          </a:xfrm>
          <a:prstGeom prst="rect">
            <a:avLst/>
          </a:prstGeom>
          <a:noFill/>
        </p:spPr>
      </p:pic>
      <p:pic>
        <p:nvPicPr>
          <p:cNvPr id="3077" name="Picture 5" descr="C:\Documents and Settings\221162\Local Settings\Temporary Internet Files\Content.IE5\8EZ6ZSTN\MP900448436[1].jpg"/>
          <p:cNvPicPr>
            <a:picLocks noChangeAspect="1" noChangeArrowheads="1"/>
          </p:cNvPicPr>
          <p:nvPr/>
        </p:nvPicPr>
        <p:blipFill>
          <a:blip r:embed="rId3" cstate="print"/>
          <a:srcRect/>
          <a:stretch>
            <a:fillRect/>
          </a:stretch>
        </p:blipFill>
        <p:spPr bwMode="auto">
          <a:xfrm>
            <a:off x="228600" y="2590800"/>
            <a:ext cx="2400300" cy="1600200"/>
          </a:xfrm>
          <a:prstGeom prst="rect">
            <a:avLst/>
          </a:prstGeom>
          <a:noFill/>
        </p:spPr>
      </p:pic>
      <p:pic>
        <p:nvPicPr>
          <p:cNvPr id="3078" name="Picture 6" descr="C:\Documents and Settings\221162\Local Settings\Temporary Internet Files\Content.IE5\KB6IW3OU\MC910215629[1].jpg"/>
          <p:cNvPicPr>
            <a:picLocks noChangeAspect="1" noChangeArrowheads="1"/>
          </p:cNvPicPr>
          <p:nvPr/>
        </p:nvPicPr>
        <p:blipFill>
          <a:blip r:embed="rId4" cstate="print"/>
          <a:srcRect/>
          <a:stretch>
            <a:fillRect/>
          </a:stretch>
        </p:blipFill>
        <p:spPr bwMode="auto">
          <a:xfrm>
            <a:off x="152400" y="4572000"/>
            <a:ext cx="2381250" cy="187854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264</TotalTime>
  <Words>389</Words>
  <Application>Microsoft Office PowerPoint</Application>
  <PresentationFormat>On-screen Show (4:3)</PresentationFormat>
  <Paragraphs>81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Opulent</vt:lpstr>
      <vt:lpstr>“En tanto que de rosa y azucena”  </vt:lpstr>
      <vt:lpstr> GARCILASO DE LA VEGA                   (1501-1536):  </vt:lpstr>
      <vt:lpstr>POESIA RENACENTISTA</vt:lpstr>
      <vt:lpstr>“en tanto que de rosa y azucena” Este es el soneto XXIII de garcilaso</vt:lpstr>
      <vt:lpstr>Slide 5</vt:lpstr>
      <vt:lpstr>Slide 6</vt:lpstr>
      <vt:lpstr>   </vt:lpstr>
      <vt:lpstr> estructura</vt:lpstr>
      <vt:lpstr>Slide 9</vt:lpstr>
      <vt:lpstr>Slide 10</vt:lpstr>
      <vt:lpstr>Recursos literarios </vt:lpstr>
      <vt:lpstr>Recursos literarios (Cont.)</vt:lpstr>
      <vt:lpstr>Fin de la presentacion espero os haya gustado.</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tanto que de rosa y azucena”  </dc:title>
  <dc:creator>221162</dc:creator>
  <cp:lastModifiedBy>221162</cp:lastModifiedBy>
  <cp:revision>32</cp:revision>
  <dcterms:created xsi:type="dcterms:W3CDTF">2013-10-30T14:01:46Z</dcterms:created>
  <dcterms:modified xsi:type="dcterms:W3CDTF">2013-11-12T15:13:05Z</dcterms:modified>
</cp:coreProperties>
</file>