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2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0C27F-6950-4868-9E43-7B8928DFD72F}" type="datetimeFigureOut">
              <a:rPr lang="en-US" smtClean="0"/>
              <a:pPr/>
              <a:t>12/2/2013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CDCCBE0-7166-4B6C-8979-B4C1554955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0C27F-6950-4868-9E43-7B8928DFD72F}" type="datetimeFigureOut">
              <a:rPr lang="en-US" smtClean="0"/>
              <a:pPr/>
              <a:t>12/2/2013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CCBE0-7166-4B6C-8979-B4C15549559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0C27F-6950-4868-9E43-7B8928DFD72F}" type="datetimeFigureOut">
              <a:rPr lang="en-US" smtClean="0"/>
              <a:pPr/>
              <a:t>12/2/2013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CCBE0-7166-4B6C-8979-B4C15549559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3F0C27F-6950-4868-9E43-7B8928DFD72F}" type="datetimeFigureOut">
              <a:rPr lang="en-US" smtClean="0"/>
              <a:pPr/>
              <a:t>12/2/2013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CDCCBE0-7166-4B6C-8979-B4C1554955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0C27F-6950-4868-9E43-7B8928DFD72F}" type="datetimeFigureOut">
              <a:rPr lang="en-US" smtClean="0"/>
              <a:pPr/>
              <a:t>12/2/2013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CCBE0-7166-4B6C-8979-B4C1554955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0C27F-6950-4868-9E43-7B8928DFD72F}" type="datetimeFigureOut">
              <a:rPr lang="en-US" smtClean="0"/>
              <a:pPr/>
              <a:t>12/2/2013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CCBE0-7166-4B6C-8979-B4C1554955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CCBE0-7166-4B6C-8979-B4C1554955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0C27F-6950-4868-9E43-7B8928DFD72F}" type="datetimeFigureOut">
              <a:rPr lang="en-US" smtClean="0"/>
              <a:pPr/>
              <a:t>12/2/2013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0C27F-6950-4868-9E43-7B8928DFD72F}" type="datetimeFigureOut">
              <a:rPr lang="en-US" smtClean="0"/>
              <a:pPr/>
              <a:t>12/2/2013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CCBE0-7166-4B6C-8979-B4C1554955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0C27F-6950-4868-9E43-7B8928DFD72F}" type="datetimeFigureOut">
              <a:rPr lang="en-US" smtClean="0"/>
              <a:pPr/>
              <a:t>12/2/2013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CCBE0-7166-4B6C-8979-B4C15549559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3F0C27F-6950-4868-9E43-7B8928DFD72F}" type="datetimeFigureOut">
              <a:rPr lang="en-US" smtClean="0"/>
              <a:pPr/>
              <a:t>12/2/2013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CDCCBE0-7166-4B6C-8979-B4C1554955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0C27F-6950-4868-9E43-7B8928DFD72F}" type="datetimeFigureOut">
              <a:rPr lang="en-US" smtClean="0"/>
              <a:pPr/>
              <a:t>12/2/2013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CDCCBE0-7166-4B6C-8979-B4C1554955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3F0C27F-6950-4868-9E43-7B8928DFD72F}" type="datetimeFigureOut">
              <a:rPr lang="en-US" smtClean="0"/>
              <a:pPr/>
              <a:t>12/2/2013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CDCCBE0-7166-4B6C-8979-B4C1554955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5105400"/>
            <a:ext cx="8305800" cy="1143000"/>
          </a:xfrm>
        </p:spPr>
        <p:txBody>
          <a:bodyPr/>
          <a:lstStyle/>
          <a:p>
            <a:r>
              <a:rPr lang="en-US" sz="3200" dirty="0" smtClean="0"/>
              <a:t>SALMO XVII:    </a:t>
            </a:r>
          </a:p>
          <a:p>
            <a:r>
              <a:rPr lang="en-US" sz="3200" dirty="0" smtClean="0"/>
              <a:t>“Mire los Muros de la Patria mia”</a:t>
            </a:r>
          </a:p>
          <a:p>
            <a:r>
              <a:rPr lang="en-US" sz="2000" b="1" dirty="0" smtClean="0"/>
              <a:t>Preparado por laProfesora  Llapur </a:t>
            </a:r>
            <a:endParaRPr lang="en-US" sz="2000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838200"/>
            <a:ext cx="8305800" cy="1981200"/>
          </a:xfrm>
        </p:spPr>
        <p:txBody>
          <a:bodyPr/>
          <a:lstStyle/>
          <a:p>
            <a:r>
              <a:rPr lang="es-ES_tradnl" sz="4000" dirty="0" smtClean="0"/>
              <a:t>FRANCISO DE QUEDEVO</a:t>
            </a:r>
            <a:br>
              <a:rPr lang="es-ES_tradnl" sz="4000" dirty="0" smtClean="0"/>
            </a:br>
            <a:r>
              <a:rPr lang="es-ES_tradnl" sz="4000" dirty="0" smtClean="0"/>
              <a:t>BARROCO (Siglo XVII)</a:t>
            </a:r>
            <a:br>
              <a:rPr lang="es-ES_tradnl" sz="4000" dirty="0" smtClean="0"/>
            </a:br>
            <a:r>
              <a:rPr lang="es-ES_tradnl" sz="4000" dirty="0" smtClean="0"/>
              <a:t>El Conceptismo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 descr="Queved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05200" y="1981200"/>
            <a:ext cx="2086808" cy="1388676"/>
          </a:xfrm>
          <a:prstGeom prst="rect">
            <a:avLst/>
          </a:prstGeom>
        </p:spPr>
      </p:pic>
      <p:pic>
        <p:nvPicPr>
          <p:cNvPr id="5" name="Picture 4" descr="Fco QUEVED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62400" y="3581400"/>
            <a:ext cx="1183481" cy="14851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/>
          <a:lstStyle/>
          <a:p>
            <a:r>
              <a:rPr lang="es-ES" smtClean="0"/>
              <a:t>                     </a:t>
            </a:r>
            <a:r>
              <a:rPr lang="es-ES" smtClean="0">
                <a:solidFill>
                  <a:srgbClr val="C00000"/>
                </a:solidFill>
              </a:rPr>
              <a:t>CONCLUSION</a:t>
            </a:r>
            <a:endParaRPr lang="es-ES" dirty="0">
              <a:solidFill>
                <a:srgbClr val="C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914400"/>
            <a:ext cx="8534400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FFC000"/>
                </a:solidFill>
              </a:rPr>
              <a:t/>
            </a:r>
            <a:br>
              <a:rPr lang="es-CO" dirty="0">
                <a:solidFill>
                  <a:srgbClr val="FFC000"/>
                </a:solidFill>
              </a:rPr>
            </a:br>
            <a:r>
              <a:rPr lang="es-CO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Este </a:t>
            </a:r>
            <a:r>
              <a:rPr lang="es-CO" sz="2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soneto tiene características semejantes que se les prestan más atención en la actualidad de hoy en día, como son los efectos del paso del tiempo, algo que todavía preocupa a nuestra </a:t>
            </a:r>
            <a:r>
              <a:rPr lang="es-CO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sociedad</a:t>
            </a:r>
          </a:p>
          <a:p>
            <a:endParaRPr lang="es-CO" sz="2000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s-CO" sz="2000" b="1" i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Hace </a:t>
            </a:r>
            <a:r>
              <a:rPr lang="es-CO" sz="2000" b="1" i="1" dirty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cuatro siglos, Quevedo planteo este hecho de tal forma que en el poema queda marcado como se ve que pasa el tiempo en tres lugares diferentes: la ciudad (primera estrofa), el campo (segunda estrofa) y su habitación (tercera estrofa</a:t>
            </a:r>
            <a:r>
              <a:rPr lang="es-CO" sz="2000" b="1" i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s-CO" sz="2000" b="1" i="1" dirty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s-CO" sz="2000" b="1" i="1" dirty="0" smtClean="0">
              <a:solidFill>
                <a:schemeClr val="bg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s-CO" sz="2000" b="1" i="1" dirty="0" smtClean="0">
              <a:solidFill>
                <a:schemeClr val="bg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s-CO" sz="2000" b="1" i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Comparando la época actual con la contemporánea podemos ver la </a:t>
            </a:r>
            <a:r>
              <a:rPr lang="es-CO" sz="2000" b="1" i="1" dirty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preocupación actual por el mantenimiento del medio ambiente para que no se estropee por el paso del tiempo y los factores humanos. Por lo que después de cuatrocientos años, la sociedad de antes y la actual siguen teniendo puntos en común en los que se interesan.</a:t>
            </a:r>
            <a:r>
              <a:rPr lang="es-CO" sz="2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s-CO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es-CO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s-CO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es-CO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s-CO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s-CO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es-CO" dirty="0"/>
              <a:t/>
            </a:r>
            <a:br>
              <a:rPr lang="es-CO" dirty="0"/>
            </a:br>
            <a:endParaRPr lang="es-ES" dirty="0"/>
          </a:p>
        </p:txBody>
      </p:sp>
      <p:sp>
        <p:nvSpPr>
          <p:cNvPr id="4" name="Rectangle 3"/>
          <p:cNvSpPr/>
          <p:nvPr/>
        </p:nvSpPr>
        <p:spPr>
          <a:xfrm>
            <a:off x="381000" y="5780782"/>
            <a:ext cx="8534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800" b="1" i="1" dirty="0" smtClean="0">
                <a:solidFill>
                  <a:srgbClr val="C00000"/>
                </a:solidFill>
              </a:rPr>
              <a:t>  sobresalen </a:t>
            </a:r>
            <a:r>
              <a:rPr lang="es-CO" sz="2800" b="1" i="1" dirty="0">
                <a:solidFill>
                  <a:srgbClr val="C00000"/>
                </a:solidFill>
              </a:rPr>
              <a:t>temas </a:t>
            </a:r>
            <a:r>
              <a:rPr lang="es-CO" sz="2000" b="1" i="1" dirty="0">
                <a:solidFill>
                  <a:srgbClr val="C00000"/>
                </a:solidFill>
              </a:rPr>
              <a:t>como</a:t>
            </a:r>
            <a:r>
              <a:rPr lang="es-CO" sz="2800" b="1" i="1" dirty="0">
                <a:solidFill>
                  <a:srgbClr val="C00000"/>
                </a:solidFill>
              </a:rPr>
              <a:t> el pesimismo y la muerte.</a:t>
            </a:r>
            <a:br>
              <a:rPr lang="es-CO" sz="2800" b="1" i="1" dirty="0">
                <a:solidFill>
                  <a:srgbClr val="C00000"/>
                </a:solidFill>
              </a:rPr>
            </a:br>
            <a:r>
              <a:rPr lang="es-CO" dirty="0">
                <a:solidFill>
                  <a:srgbClr val="C00000"/>
                </a:solidFill>
              </a:rPr>
              <a:t/>
            </a:r>
            <a:br>
              <a:rPr lang="es-CO" dirty="0">
                <a:solidFill>
                  <a:srgbClr val="C00000"/>
                </a:solidFill>
              </a:rPr>
            </a:br>
            <a:endParaRPr lang="es-E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/>
          <a:lstStyle/>
          <a:p>
            <a:pPr algn="ctr"/>
            <a:r>
              <a:rPr lang="es-ES_tradnl" dirty="0" smtClean="0"/>
              <a:t>Francisco de Quevedo</a:t>
            </a:r>
            <a:endParaRPr lang="es-ES_tradnl" dirty="0"/>
          </a:p>
        </p:txBody>
      </p:sp>
      <p:sp>
        <p:nvSpPr>
          <p:cNvPr id="6" name="Rectangle 5"/>
          <p:cNvSpPr/>
          <p:nvPr/>
        </p:nvSpPr>
        <p:spPr>
          <a:xfrm>
            <a:off x="533400" y="1524000"/>
            <a:ext cx="82296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CO" sz="2400" dirty="0">
                <a:solidFill>
                  <a:schemeClr val="tx2">
                    <a:lumMod val="75000"/>
                  </a:schemeClr>
                </a:solidFill>
              </a:rPr>
              <a:t>Francisco de Quevedo nació en Madrid el 14 de septiembre de 1580. </a:t>
            </a:r>
            <a:endParaRPr lang="es-CO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CO" sz="2400" dirty="0" smtClean="0">
                <a:solidFill>
                  <a:srgbClr val="002060"/>
                </a:solidFill>
              </a:rPr>
              <a:t>Estudio </a:t>
            </a:r>
            <a:r>
              <a:rPr lang="es-CO" sz="2400" dirty="0">
                <a:solidFill>
                  <a:srgbClr val="002060"/>
                </a:solidFill>
              </a:rPr>
              <a:t>en Alcalá de Henares y en Valladolid. Durante un tiempo se dedico a la diplomacia, y participo en actividades políticas, lo que le llevo a ser desterrado e incluso a la cárcel.</a:t>
            </a:r>
            <a:r>
              <a:rPr lang="es-CO" sz="2400" dirty="0"/>
              <a:t/>
            </a:r>
            <a:br>
              <a:rPr lang="es-CO" sz="2400" dirty="0"/>
            </a:br>
            <a:r>
              <a:rPr lang="es-CO" sz="2400" dirty="0" smtClean="0">
                <a:solidFill>
                  <a:srgbClr val="C00000"/>
                </a:solidFill>
              </a:rPr>
              <a:t>Fue </a:t>
            </a:r>
            <a:r>
              <a:rPr lang="es-CO" sz="2400" dirty="0">
                <a:solidFill>
                  <a:srgbClr val="C00000"/>
                </a:solidFill>
              </a:rPr>
              <a:t>un autor muy popular por su agudeza e ingenio, así como por sus chistes y escritos burlescos. Enemigo declarado de Góngora, intercambio con el poeta cordobés numerosos escritos de carácter satírico.</a:t>
            </a:r>
            <a:r>
              <a:rPr lang="es-CO" sz="2400" dirty="0"/>
              <a:t/>
            </a:r>
            <a:br>
              <a:rPr lang="es-CO" sz="2400" dirty="0"/>
            </a:br>
            <a:r>
              <a:rPr lang="es-CO" sz="24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La </a:t>
            </a:r>
            <a:r>
              <a:rPr lang="es-CO" sz="24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presencia de la muerte y aspectos negativos en las obras de Quevedo viene de la nueva mentalidad que se implanta en el siglo XVII español.</a:t>
            </a:r>
            <a:r>
              <a:rPr lang="es-CO" sz="2400" dirty="0"/>
              <a:t/>
            </a:r>
            <a:br>
              <a:rPr lang="es-CO" sz="2400" dirty="0"/>
            </a:br>
            <a:r>
              <a:rPr lang="es-CO" sz="2400" dirty="0" smtClean="0">
                <a:solidFill>
                  <a:srgbClr val="FFC000"/>
                </a:solidFill>
              </a:rPr>
              <a:t>Murió </a:t>
            </a:r>
            <a:r>
              <a:rPr lang="es-CO" sz="2400" dirty="0">
                <a:solidFill>
                  <a:srgbClr val="FFC000"/>
                </a:solidFill>
              </a:rPr>
              <a:t>en Villanueva de los Infantes en 1645.</a:t>
            </a:r>
            <a:r>
              <a:rPr lang="es-CO" dirty="0"/>
              <a:t/>
            </a:r>
            <a:br>
              <a:rPr lang="es-CO" dirty="0"/>
            </a:br>
            <a:r>
              <a:rPr lang="es-CO" dirty="0"/>
              <a:t/>
            </a:r>
            <a:br>
              <a:rPr lang="es-CO" dirty="0"/>
            </a:b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rgbClr val="C00000"/>
                </a:solidFill>
              </a:rPr>
              <a:t>La Poesía Barroca</a:t>
            </a:r>
            <a:endParaRPr lang="es-ES" dirty="0">
              <a:solidFill>
                <a:srgbClr val="C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90600" y="1447800"/>
            <a:ext cx="70104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400" b="1" dirty="0"/>
              <a:t>La poesía barroca refleja la conciencia de crisis, el pesimismo y el desengaño característicos de esta etapa cultural</a:t>
            </a:r>
            <a:r>
              <a:rPr lang="es-CO" sz="2400" b="1" dirty="0" smtClean="0"/>
              <a:t>.</a:t>
            </a:r>
          </a:p>
          <a:p>
            <a:endParaRPr lang="es-CO" sz="2400" dirty="0"/>
          </a:p>
          <a:p>
            <a:r>
              <a:rPr lang="es-CO" dirty="0"/>
              <a:t/>
            </a:r>
            <a:br>
              <a:rPr lang="es-CO" dirty="0"/>
            </a:br>
            <a:r>
              <a:rPr lang="es-CO" dirty="0"/>
              <a:t/>
            </a:r>
            <a:br>
              <a:rPr lang="es-CO" dirty="0"/>
            </a:br>
            <a:endParaRPr lang="es-ES" dirty="0"/>
          </a:p>
        </p:txBody>
      </p:sp>
      <p:sp>
        <p:nvSpPr>
          <p:cNvPr id="4" name="Rectangle 3"/>
          <p:cNvSpPr/>
          <p:nvPr/>
        </p:nvSpPr>
        <p:spPr>
          <a:xfrm>
            <a:off x="990600" y="2743200"/>
            <a:ext cx="69342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400" b="1" dirty="0"/>
              <a:t>El contenido de esta obra presenta una clara alusión al pesimismo y la presencia de la muerte que existía en esa época. </a:t>
            </a:r>
            <a:endParaRPr lang="es-CO" sz="2400" b="1" dirty="0" smtClean="0"/>
          </a:p>
          <a:p>
            <a:endParaRPr lang="es-CO" sz="2400" b="1" dirty="0"/>
          </a:p>
          <a:p>
            <a:r>
              <a:rPr lang="es-CO" sz="2400" b="1" dirty="0" smtClean="0"/>
              <a:t>El </a:t>
            </a:r>
            <a:r>
              <a:rPr lang="es-CO" sz="2400" b="1" dirty="0"/>
              <a:t>soneto nos quiere describir la idea de que el recuerdo de la muerte es muy difícil de olvidar y por eso el autor intenta explicar, que mirase donde mirase, podía sentir a la muerte.</a:t>
            </a:r>
            <a:r>
              <a:rPr lang="es-CO" dirty="0"/>
              <a:t/>
            </a:r>
            <a:br>
              <a:rPr lang="es-CO" dirty="0"/>
            </a:br>
            <a:r>
              <a:rPr lang="es-CO" dirty="0"/>
              <a:t/>
            </a:r>
            <a:br>
              <a:rPr lang="es-CO" dirty="0"/>
            </a:b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228600"/>
            <a:ext cx="8229600" cy="1219200"/>
          </a:xfrm>
        </p:spPr>
        <p:txBody>
          <a:bodyPr/>
          <a:lstStyle/>
          <a:p>
            <a:pPr algn="ctr"/>
            <a:r>
              <a:rPr lang="es-ES" dirty="0" smtClean="0"/>
              <a:t>“</a:t>
            </a:r>
            <a:r>
              <a:rPr lang="es-ES" dirty="0" smtClean="0">
                <a:solidFill>
                  <a:srgbClr val="C00000"/>
                </a:solidFill>
              </a:rPr>
              <a:t>M</a:t>
            </a:r>
            <a:r>
              <a:rPr lang="es-ES" dirty="0" smtClean="0">
                <a:solidFill>
                  <a:srgbClr val="FFC000"/>
                </a:solidFill>
              </a:rPr>
              <a:t>i</a:t>
            </a:r>
            <a:r>
              <a:rPr lang="es-ES" dirty="0" smtClean="0">
                <a:solidFill>
                  <a:srgbClr val="7030A0"/>
                </a:solidFill>
              </a:rPr>
              <a:t>r</a:t>
            </a:r>
            <a:r>
              <a:rPr lang="es-ES" dirty="0" smtClean="0">
                <a:solidFill>
                  <a:srgbClr val="0070C0"/>
                </a:solidFill>
              </a:rPr>
              <a:t>e</a:t>
            </a:r>
            <a:r>
              <a:rPr lang="es-ES" dirty="0" smtClean="0"/>
              <a:t> </a:t>
            </a:r>
            <a:r>
              <a:rPr lang="es-ES" dirty="0" smtClean="0">
                <a:solidFill>
                  <a:srgbClr val="00B050"/>
                </a:solidFill>
              </a:rPr>
              <a:t>l</a:t>
            </a:r>
            <a:r>
              <a:rPr lang="es-ES" dirty="0" smtClean="0">
                <a:solidFill>
                  <a:schemeClr val="accent4">
                    <a:lumMod val="50000"/>
                  </a:schemeClr>
                </a:solidFill>
              </a:rPr>
              <a:t>o</a:t>
            </a:r>
            <a:r>
              <a:rPr lang="es-ES" dirty="0" smtClean="0">
                <a:solidFill>
                  <a:srgbClr val="FFC000"/>
                </a:solidFill>
              </a:rPr>
              <a:t>s</a:t>
            </a:r>
            <a:r>
              <a:rPr lang="es-ES" dirty="0" smtClean="0"/>
              <a:t> </a:t>
            </a:r>
            <a:r>
              <a:rPr lang="es-ES" dirty="0" smtClean="0">
                <a:solidFill>
                  <a:schemeClr val="accent2"/>
                </a:solidFill>
              </a:rPr>
              <a:t>M</a:t>
            </a:r>
            <a:r>
              <a:rPr lang="es-ES" dirty="0" smtClean="0">
                <a:solidFill>
                  <a:srgbClr val="92D050"/>
                </a:solidFill>
              </a:rPr>
              <a:t>u</a:t>
            </a:r>
            <a:r>
              <a:rPr lang="es-ES" dirty="0" smtClean="0">
                <a:solidFill>
                  <a:srgbClr val="FF0000"/>
                </a:solidFill>
              </a:rPr>
              <a:t>r</a:t>
            </a:r>
            <a:r>
              <a:rPr lang="es-ES" dirty="0" smtClean="0">
                <a:solidFill>
                  <a:srgbClr val="0070C0"/>
                </a:solidFill>
              </a:rPr>
              <a:t>o</a:t>
            </a:r>
            <a:r>
              <a:rPr lang="es-ES" dirty="0" smtClean="0">
                <a:solidFill>
                  <a:srgbClr val="7030A0"/>
                </a:solidFill>
              </a:rPr>
              <a:t>s</a:t>
            </a:r>
            <a:r>
              <a:rPr lang="es-ES" dirty="0" smtClean="0"/>
              <a:t> </a:t>
            </a:r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d</a:t>
            </a:r>
            <a:r>
              <a:rPr lang="es-ES" dirty="0" smtClean="0">
                <a:solidFill>
                  <a:schemeClr val="accent5">
                    <a:lumMod val="75000"/>
                  </a:schemeClr>
                </a:solidFill>
              </a:rPr>
              <a:t>e</a:t>
            </a:r>
            <a:r>
              <a:rPr lang="es-ES" dirty="0" smtClean="0"/>
              <a:t> </a:t>
            </a:r>
            <a:r>
              <a:rPr lang="es-ES" dirty="0" smtClean="0">
                <a:solidFill>
                  <a:srgbClr val="C00000"/>
                </a:solidFill>
              </a:rPr>
              <a:t>l</a:t>
            </a:r>
            <a:r>
              <a:rPr lang="es-ES" dirty="0" smtClean="0">
                <a:solidFill>
                  <a:srgbClr val="002060"/>
                </a:solidFill>
              </a:rPr>
              <a:t>a</a:t>
            </a:r>
            <a:r>
              <a:rPr lang="es-ES" dirty="0" smtClean="0"/>
              <a:t> </a:t>
            </a:r>
            <a:r>
              <a:rPr lang="es-ES" u="sng" dirty="0" smtClean="0">
                <a:solidFill>
                  <a:srgbClr val="FF0000"/>
                </a:solidFill>
              </a:rPr>
              <a:t>Patria</a:t>
            </a:r>
            <a:r>
              <a:rPr lang="es-ES" u="sng" dirty="0" smtClean="0"/>
              <a:t> </a:t>
            </a:r>
            <a:r>
              <a:rPr lang="es-ES" u="sng" dirty="0" smtClean="0">
                <a:solidFill>
                  <a:srgbClr val="FFFF00"/>
                </a:solidFill>
              </a:rPr>
              <a:t>Mía</a:t>
            </a:r>
            <a:r>
              <a:rPr lang="es-ES" dirty="0" smtClean="0"/>
              <a:t>”</a:t>
            </a:r>
            <a:endParaRPr lang="es-ES" dirty="0"/>
          </a:p>
        </p:txBody>
      </p:sp>
      <p:sp>
        <p:nvSpPr>
          <p:cNvPr id="3" name="Rectangle 2"/>
          <p:cNvSpPr/>
          <p:nvPr/>
        </p:nvSpPr>
        <p:spPr>
          <a:xfrm>
            <a:off x="2209800" y="1066800"/>
            <a:ext cx="4572000" cy="535531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O" b="1" i="1" dirty="0"/>
              <a:t>Miré los muros de la patria mía,</a:t>
            </a:r>
            <a:r>
              <a:rPr lang="es-CO" i="1" dirty="0"/>
              <a:t/>
            </a:r>
            <a:br>
              <a:rPr lang="es-CO" i="1" dirty="0"/>
            </a:br>
            <a:r>
              <a:rPr lang="es-CO" b="1" i="1" dirty="0"/>
              <a:t>si un tiempo fuertes ya desmoronados,</a:t>
            </a:r>
            <a:r>
              <a:rPr lang="es-CO" i="1" dirty="0"/>
              <a:t/>
            </a:r>
            <a:br>
              <a:rPr lang="es-CO" i="1" dirty="0"/>
            </a:br>
            <a:r>
              <a:rPr lang="es-CO" b="1" i="1" dirty="0"/>
              <a:t>de la carrera de la edad cansados,</a:t>
            </a:r>
            <a:r>
              <a:rPr lang="es-CO" i="1" dirty="0"/>
              <a:t/>
            </a:r>
            <a:br>
              <a:rPr lang="es-CO" i="1" dirty="0"/>
            </a:br>
            <a:r>
              <a:rPr lang="es-CO" b="1" i="1" dirty="0"/>
              <a:t>por quien caduca ya su valentía.</a:t>
            </a:r>
            <a:r>
              <a:rPr lang="es-CO" i="1" dirty="0"/>
              <a:t/>
            </a:r>
            <a:br>
              <a:rPr lang="es-CO" i="1" dirty="0"/>
            </a:br>
            <a:r>
              <a:rPr lang="es-CO" i="1" dirty="0"/>
              <a:t/>
            </a:r>
            <a:br>
              <a:rPr lang="es-CO" i="1" dirty="0"/>
            </a:br>
            <a:r>
              <a:rPr lang="es-CO" b="1" i="1" dirty="0"/>
              <a:t>Salíme al campo: vi que el sol bebía</a:t>
            </a:r>
            <a:r>
              <a:rPr lang="es-CO" i="1" dirty="0"/>
              <a:t/>
            </a:r>
            <a:br>
              <a:rPr lang="es-CO" i="1" dirty="0"/>
            </a:br>
            <a:r>
              <a:rPr lang="es-CO" b="1" i="1" dirty="0"/>
              <a:t>los arroyos del hielo desatados,</a:t>
            </a:r>
            <a:r>
              <a:rPr lang="es-CO" i="1" dirty="0"/>
              <a:t/>
            </a:r>
            <a:br>
              <a:rPr lang="es-CO" i="1" dirty="0"/>
            </a:br>
            <a:r>
              <a:rPr lang="es-CO" b="1" i="1" dirty="0"/>
              <a:t>y del monte quejosos los ganados,</a:t>
            </a:r>
            <a:r>
              <a:rPr lang="es-CO" i="1" dirty="0"/>
              <a:t/>
            </a:r>
            <a:br>
              <a:rPr lang="es-CO" i="1" dirty="0"/>
            </a:br>
            <a:r>
              <a:rPr lang="es-CO" b="1" i="1" dirty="0"/>
              <a:t>que con sombras hurtó su luz al día.</a:t>
            </a:r>
            <a:r>
              <a:rPr lang="es-CO" i="1" dirty="0"/>
              <a:t/>
            </a:r>
            <a:br>
              <a:rPr lang="es-CO" i="1" dirty="0"/>
            </a:br>
            <a:r>
              <a:rPr lang="es-CO" i="1" dirty="0"/>
              <a:t/>
            </a:r>
            <a:br>
              <a:rPr lang="es-CO" i="1" dirty="0"/>
            </a:br>
            <a:r>
              <a:rPr lang="es-CO" b="1" i="1" dirty="0"/>
              <a:t>Entré en mi casa: vi que amancillada</a:t>
            </a:r>
            <a:r>
              <a:rPr lang="es-CO" i="1" dirty="0"/>
              <a:t/>
            </a:r>
            <a:br>
              <a:rPr lang="es-CO" i="1" dirty="0"/>
            </a:br>
            <a:r>
              <a:rPr lang="es-CO" b="1" i="1" dirty="0"/>
              <a:t>de anciana habitación era despojos;</a:t>
            </a:r>
            <a:r>
              <a:rPr lang="es-CO" i="1" dirty="0"/>
              <a:t/>
            </a:r>
            <a:br>
              <a:rPr lang="es-CO" i="1" dirty="0"/>
            </a:br>
            <a:r>
              <a:rPr lang="es-CO" b="1" i="1" dirty="0"/>
              <a:t>mi báculo más corvo y menos fuerte;</a:t>
            </a:r>
            <a:r>
              <a:rPr lang="es-CO" i="1" dirty="0"/>
              <a:t/>
            </a:r>
            <a:br>
              <a:rPr lang="es-CO" i="1" dirty="0"/>
            </a:br>
            <a:r>
              <a:rPr lang="es-CO" i="1" dirty="0"/>
              <a:t/>
            </a:r>
            <a:br>
              <a:rPr lang="es-CO" i="1" dirty="0"/>
            </a:br>
            <a:r>
              <a:rPr lang="es-CO" b="1" i="1" dirty="0"/>
              <a:t>Vencida de la edad sentí mi espada.</a:t>
            </a:r>
            <a:r>
              <a:rPr lang="es-CO" i="1" dirty="0"/>
              <a:t/>
            </a:r>
            <a:br>
              <a:rPr lang="es-CO" i="1" dirty="0"/>
            </a:br>
            <a:r>
              <a:rPr lang="es-CO" b="1" i="1" dirty="0"/>
              <a:t>Y no hallé cosa en que poner los ojos</a:t>
            </a:r>
            <a:r>
              <a:rPr lang="es-CO" i="1" dirty="0"/>
              <a:t/>
            </a:r>
            <a:br>
              <a:rPr lang="es-CO" i="1" dirty="0"/>
            </a:br>
            <a:r>
              <a:rPr lang="es-CO" b="1" i="1" dirty="0"/>
              <a:t>que no fuese recuerdo de la muerte.</a:t>
            </a:r>
            <a:r>
              <a:rPr lang="es-CO" dirty="0"/>
              <a:t/>
            </a:r>
            <a:br>
              <a:rPr lang="es-CO" dirty="0"/>
            </a:br>
            <a:r>
              <a:rPr lang="es-CO" dirty="0"/>
              <a:t/>
            </a:r>
            <a:br>
              <a:rPr lang="es-CO" dirty="0"/>
            </a:b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flipH="1">
            <a:off x="838200" y="228600"/>
            <a:ext cx="716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i="1" dirty="0" smtClean="0">
                <a:solidFill>
                  <a:schemeClr val="accent3"/>
                </a:solidFill>
              </a:rPr>
              <a:t>“MIRE LOS MUROS DE LA PATRIA MIA”</a:t>
            </a:r>
            <a:endParaRPr lang="es-ES" sz="2000" b="1" i="1" dirty="0">
              <a:solidFill>
                <a:schemeClr val="accent3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671691"/>
            <a:ext cx="708660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b="1" dirty="0" smtClean="0"/>
              <a:t>Mi-ré-los-mú-ros-de-la-pá-tria-mí-a                </a:t>
            </a:r>
            <a:r>
              <a:rPr lang="es-CO" sz="2000" b="1" dirty="0"/>
              <a:t>A (-ÍA)</a:t>
            </a:r>
            <a:br>
              <a:rPr lang="es-CO" sz="2000" b="1" dirty="0"/>
            </a:br>
            <a:r>
              <a:rPr lang="es-CO" sz="2000" b="1" dirty="0"/>
              <a:t>siun-tiém-po-fuér-tes-yá-des-mó-ro-ná-dos B (-ADOS)</a:t>
            </a:r>
            <a:br>
              <a:rPr lang="es-CO" sz="2000" b="1" dirty="0"/>
            </a:br>
            <a:r>
              <a:rPr lang="es-CO" sz="2000" b="1" dirty="0"/>
              <a:t>de-la-ca-rré-ra-de-lae-dád-can-sá-dos </a:t>
            </a:r>
            <a:r>
              <a:rPr lang="es-CO" sz="2000" b="1" dirty="0" smtClean="0"/>
              <a:t>            B </a:t>
            </a:r>
            <a:r>
              <a:rPr lang="es-CO" sz="2000" b="1" dirty="0"/>
              <a:t>(-ADOS)</a:t>
            </a:r>
            <a:br>
              <a:rPr lang="es-CO" sz="2000" b="1" dirty="0"/>
            </a:br>
            <a:r>
              <a:rPr lang="es-CO" sz="2000" b="1" dirty="0"/>
              <a:t>por-quién-ca-dú-ca-yá-su-va-len-tí-a </a:t>
            </a:r>
            <a:r>
              <a:rPr lang="es-CO" sz="2000" b="1" dirty="0" smtClean="0"/>
              <a:t>              A </a:t>
            </a:r>
            <a:r>
              <a:rPr lang="es-CO" sz="2000" b="1" dirty="0"/>
              <a:t>(-ÍA</a:t>
            </a:r>
            <a:r>
              <a:rPr lang="es-CO" sz="2000" b="1" dirty="0" smtClean="0"/>
              <a:t>)</a:t>
            </a:r>
          </a:p>
          <a:p>
            <a:r>
              <a:rPr lang="es-CO" sz="2000" b="1" dirty="0"/>
              <a:t/>
            </a:r>
            <a:br>
              <a:rPr lang="es-CO" sz="2000" b="1" dirty="0"/>
            </a:br>
            <a:r>
              <a:rPr lang="es-CO" sz="2000" b="1" dirty="0" smtClean="0"/>
              <a:t>Sa-lí-meal-cám-po-ví-queel-sól-be-bí-a          </a:t>
            </a:r>
            <a:r>
              <a:rPr lang="es-CO" sz="2000" b="1" dirty="0"/>
              <a:t>A (-ÍA)</a:t>
            </a:r>
            <a:br>
              <a:rPr lang="es-CO" sz="2000" b="1" dirty="0"/>
            </a:br>
            <a:r>
              <a:rPr lang="es-CO" sz="2000" b="1" dirty="0" smtClean="0"/>
              <a:t>los-a-rró-yos-del-yé-lo-de-sa-tá-dos                 </a:t>
            </a:r>
            <a:r>
              <a:rPr lang="es-CO" sz="2000" b="1" dirty="0"/>
              <a:t>B (-ADOS)</a:t>
            </a:r>
            <a:br>
              <a:rPr lang="es-CO" sz="2000" b="1" dirty="0"/>
            </a:br>
            <a:r>
              <a:rPr lang="es-CO" sz="2000" b="1" dirty="0"/>
              <a:t>y-del-món-te-que-jó-sos-los-ga-ná-dos </a:t>
            </a:r>
            <a:r>
              <a:rPr lang="es-CO" sz="2000" b="1" dirty="0" smtClean="0"/>
              <a:t>          B </a:t>
            </a:r>
            <a:r>
              <a:rPr lang="es-CO" sz="2000" b="1" dirty="0"/>
              <a:t>(-ADOS)</a:t>
            </a:r>
            <a:br>
              <a:rPr lang="es-CO" sz="2000" b="1" dirty="0"/>
            </a:br>
            <a:r>
              <a:rPr lang="es-CO" sz="2000" b="1" dirty="0"/>
              <a:t>que-con-sóm-bras-hur-tó-su-lúz-al-dí-a </a:t>
            </a:r>
            <a:r>
              <a:rPr lang="es-CO" sz="2000" b="1" dirty="0" smtClean="0"/>
              <a:t>        A </a:t>
            </a:r>
            <a:r>
              <a:rPr lang="es-CO" sz="2000" b="1" dirty="0"/>
              <a:t>(-ÍA</a:t>
            </a:r>
            <a:r>
              <a:rPr lang="es-CO" sz="2000" b="1" dirty="0" smtClean="0"/>
              <a:t>)</a:t>
            </a:r>
          </a:p>
          <a:p>
            <a:r>
              <a:rPr lang="es-CO" sz="2000" b="1" dirty="0"/>
              <a:t/>
            </a:r>
            <a:br>
              <a:rPr lang="es-CO" sz="2000" b="1" dirty="0"/>
            </a:br>
            <a:r>
              <a:rPr lang="es-CO" sz="2000" b="1" dirty="0"/>
              <a:t>En-tréen-mi-cá-sa-ví-quea-mán-ci-llá-da </a:t>
            </a:r>
            <a:r>
              <a:rPr lang="es-CO" sz="2000" b="1" dirty="0" smtClean="0"/>
              <a:t>     C </a:t>
            </a:r>
            <a:r>
              <a:rPr lang="es-CO" sz="2000" b="1" dirty="0"/>
              <a:t>(-ADA)</a:t>
            </a:r>
            <a:br>
              <a:rPr lang="es-CO" sz="2000" b="1" dirty="0"/>
            </a:br>
            <a:r>
              <a:rPr lang="es-CO" sz="2000" b="1" dirty="0"/>
              <a:t>Dean-ciá-naha-bi-ta-ción-e-ra-des-pó-jos </a:t>
            </a:r>
            <a:r>
              <a:rPr lang="es-CO" sz="2000" b="1" dirty="0" smtClean="0"/>
              <a:t>    D </a:t>
            </a:r>
            <a:r>
              <a:rPr lang="es-CO" sz="2000" b="1" dirty="0"/>
              <a:t>(-OJOS)</a:t>
            </a:r>
            <a:br>
              <a:rPr lang="es-CO" sz="2000" b="1" dirty="0"/>
            </a:br>
            <a:r>
              <a:rPr lang="es-CO" sz="2000" b="1" dirty="0"/>
              <a:t>mi-bá-cu-lo-mas-cór-voy-mé-nos-fuér-te </a:t>
            </a:r>
            <a:r>
              <a:rPr lang="es-CO" sz="2000" b="1" dirty="0" smtClean="0"/>
              <a:t>     E </a:t>
            </a:r>
            <a:r>
              <a:rPr lang="es-CO" sz="2000" b="1" dirty="0"/>
              <a:t>(-ERTE</a:t>
            </a:r>
            <a:r>
              <a:rPr lang="es-CO" sz="2000" b="1" dirty="0" smtClean="0"/>
              <a:t>)</a:t>
            </a:r>
          </a:p>
          <a:p>
            <a:r>
              <a:rPr lang="es-CO" sz="2000" b="1" dirty="0"/>
              <a:t/>
            </a:r>
            <a:br>
              <a:rPr lang="es-CO" sz="2000" b="1" dirty="0"/>
            </a:br>
            <a:r>
              <a:rPr lang="es-CO" sz="2000" b="1" dirty="0"/>
              <a:t>ven-cí-da-de-lae-dád-sen-tí-mies-pá-da </a:t>
            </a:r>
            <a:r>
              <a:rPr lang="es-CO" sz="2000" b="1" dirty="0" smtClean="0"/>
              <a:t>       C </a:t>
            </a:r>
            <a:r>
              <a:rPr lang="es-CO" sz="2000" b="1" dirty="0"/>
              <a:t>(-ADA)</a:t>
            </a:r>
            <a:br>
              <a:rPr lang="es-CO" sz="2000" b="1" dirty="0"/>
            </a:br>
            <a:r>
              <a:rPr lang="es-CO" sz="2000" b="1" dirty="0" smtClean="0"/>
              <a:t>Y-noha-llé-co-saen-qué-po-nér-los-ó-jos      </a:t>
            </a:r>
            <a:r>
              <a:rPr lang="es-CO" sz="2000" b="1" dirty="0"/>
              <a:t>D (-OJOS)</a:t>
            </a:r>
            <a:br>
              <a:rPr lang="es-CO" sz="2000" b="1" dirty="0"/>
            </a:br>
            <a:r>
              <a:rPr lang="es-CO" sz="2000" b="1" dirty="0"/>
              <a:t>que-nó-fue-ra-re-cuér-do-de-la-muér-te </a:t>
            </a:r>
            <a:r>
              <a:rPr lang="es-CO" sz="2000" b="1" dirty="0" smtClean="0"/>
              <a:t>      E </a:t>
            </a:r>
            <a:r>
              <a:rPr lang="es-CO" sz="2000" b="1" dirty="0"/>
              <a:t>(-ERTE)</a:t>
            </a:r>
            <a:r>
              <a:rPr lang="es-CO" dirty="0"/>
              <a:t/>
            </a:r>
            <a:br>
              <a:rPr lang="es-CO" dirty="0"/>
            </a:br>
            <a:r>
              <a:rPr lang="es-CO" dirty="0"/>
              <a:t/>
            </a:r>
            <a:br>
              <a:rPr lang="es-CO" dirty="0"/>
            </a:b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/>
              <a:t>ANALICEMOS</a:t>
            </a:r>
            <a:endParaRPr lang="es-ES" dirty="0"/>
          </a:p>
        </p:txBody>
      </p:sp>
      <p:sp>
        <p:nvSpPr>
          <p:cNvPr id="3" name="Rectangle 2"/>
          <p:cNvSpPr/>
          <p:nvPr/>
        </p:nvSpPr>
        <p:spPr>
          <a:xfrm>
            <a:off x="914400" y="2971800"/>
            <a:ext cx="71628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dirty="0"/>
              <a:t>El autor tata de explicarnos el paso del tiempo desde que nombra a “la patria mía” donde se refiere a España, que antes era grande y poderosa, hasta lo que se ha convertido tras el paso del tiempo, que aparece en el soneto como “la carrera de la edad cansados</a:t>
            </a:r>
            <a:r>
              <a:rPr lang="es-CO" sz="2000" dirty="0" smtClean="0"/>
              <a:t>”.</a:t>
            </a:r>
          </a:p>
          <a:p>
            <a:endParaRPr lang="es-CO" sz="2000" dirty="0" smtClean="0"/>
          </a:p>
          <a:p>
            <a:r>
              <a:rPr lang="es-CO" dirty="0"/>
              <a:t/>
            </a:r>
            <a:br>
              <a:rPr lang="es-CO" dirty="0"/>
            </a:br>
            <a:r>
              <a:rPr lang="es-CO" dirty="0"/>
              <a:t/>
            </a:r>
            <a:br>
              <a:rPr lang="es-CO" dirty="0"/>
            </a:br>
            <a:endParaRPr lang="es-ES" dirty="0"/>
          </a:p>
        </p:txBody>
      </p:sp>
      <p:sp>
        <p:nvSpPr>
          <p:cNvPr id="4" name="Rectangle 3"/>
          <p:cNvSpPr/>
          <p:nvPr/>
        </p:nvSpPr>
        <p:spPr>
          <a:xfrm>
            <a:off x="2209800" y="15240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O" b="1" i="1" dirty="0" smtClean="0"/>
              <a:t>Miré los muros de la patria mía,</a:t>
            </a:r>
            <a:r>
              <a:rPr lang="es-CO" i="1" dirty="0" smtClean="0"/>
              <a:t/>
            </a:r>
            <a:br>
              <a:rPr lang="es-CO" i="1" dirty="0" smtClean="0"/>
            </a:br>
            <a:r>
              <a:rPr lang="es-CO" b="1" i="1" dirty="0" smtClean="0"/>
              <a:t>si un tiempo fuertes ya desmoronados,</a:t>
            </a:r>
            <a:r>
              <a:rPr lang="es-CO" i="1" dirty="0" smtClean="0"/>
              <a:t/>
            </a:r>
            <a:br>
              <a:rPr lang="es-CO" i="1" dirty="0" smtClean="0"/>
            </a:br>
            <a:r>
              <a:rPr lang="es-CO" b="1" i="1" dirty="0" smtClean="0"/>
              <a:t>de la carrera de la edad cansados,</a:t>
            </a:r>
            <a:r>
              <a:rPr lang="es-CO" i="1" dirty="0" smtClean="0"/>
              <a:t/>
            </a:r>
            <a:br>
              <a:rPr lang="es-CO" i="1" dirty="0" smtClean="0"/>
            </a:br>
            <a:r>
              <a:rPr lang="es-CO" b="1" i="1" dirty="0" smtClean="0"/>
              <a:t>por quien caduca ya su valentía.</a:t>
            </a:r>
            <a:endParaRPr lang="es-ES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5181600"/>
            <a:ext cx="64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Fuertes vs desmoronados  =  ANTITESIS</a:t>
            </a:r>
          </a:p>
          <a:p>
            <a:endParaRPr lang="es-ES" dirty="0"/>
          </a:p>
          <a:p>
            <a:r>
              <a:rPr lang="es-ES" dirty="0" smtClean="0"/>
              <a:t>Edad cansados  +  Metáfora</a:t>
            </a:r>
            <a:endParaRPr lang="es-ES" dirty="0"/>
          </a:p>
        </p:txBody>
      </p:sp>
      <p:pic>
        <p:nvPicPr>
          <p:cNvPr id="1026" name="Picture 2" descr="C:\Documents and Settings\221162\Local Settings\Temporary Internet Files\Content.IE5\HT6IIBVS\MP90040080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5105400"/>
            <a:ext cx="1300356" cy="1314607"/>
          </a:xfrm>
          <a:prstGeom prst="rect">
            <a:avLst/>
          </a:prstGeom>
          <a:noFill/>
        </p:spPr>
      </p:pic>
      <p:pic>
        <p:nvPicPr>
          <p:cNvPr id="1027" name="Picture 3" descr="C:\Documents and Settings\221162\Local Settings\Temporary Internet Files\Content.IE5\EA4454AZ\MP900362833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381000"/>
            <a:ext cx="1600200" cy="1066800"/>
          </a:xfrm>
          <a:prstGeom prst="rect">
            <a:avLst/>
          </a:prstGeom>
          <a:noFill/>
        </p:spPr>
      </p:pic>
      <p:pic>
        <p:nvPicPr>
          <p:cNvPr id="1028" name="Picture 4" descr="C:\Documents and Settings\221162\Local Settings\Temporary Internet Files\Content.IE5\A8J2GQ58\MC90043435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81800" y="838200"/>
            <a:ext cx="1841500" cy="1292225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381000" y="4572000"/>
            <a:ext cx="9448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i="1" dirty="0">
                <a:solidFill>
                  <a:srgbClr val="C00000"/>
                </a:solidFill>
              </a:rPr>
              <a:t>En la primera estrofa habla sobre las consecuencias del paso del tiempo en la ciudad.</a:t>
            </a:r>
            <a:r>
              <a:rPr lang="es-CO" dirty="0"/>
              <a:t/>
            </a:r>
            <a:br>
              <a:rPr lang="es-CO" dirty="0"/>
            </a:br>
            <a:r>
              <a:rPr lang="es-CO" dirty="0"/>
              <a:t/>
            </a:r>
            <a:br>
              <a:rPr lang="es-CO" dirty="0"/>
            </a:b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>
                <a:solidFill>
                  <a:schemeClr val="accent3"/>
                </a:solidFill>
              </a:rPr>
              <a:t>Segundo Cuarteto</a:t>
            </a:r>
            <a:endParaRPr lang="es-ES" dirty="0">
              <a:solidFill>
                <a:schemeClr val="accent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2856905"/>
            <a:ext cx="769620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dirty="0"/>
              <a:t>En el segundo cuarteto habla de que el sol bebe o seca el agua en que ha desatado o licuado la nieve helada dejando paso a campos secos. A su vez, los ganados se encuentran descansando a la sombra que produce el monte</a:t>
            </a:r>
            <a:r>
              <a:rPr lang="es-CO" sz="2000" dirty="0" smtClean="0"/>
              <a:t>.  </a:t>
            </a:r>
          </a:p>
          <a:p>
            <a:r>
              <a:rPr lang="es-CO" sz="2000" dirty="0" smtClean="0"/>
              <a:t>Vemos una gradación, va pasando del PAIS a la naturaleza – campo, arroyos, monte.</a:t>
            </a:r>
          </a:p>
          <a:p>
            <a:r>
              <a:rPr lang="es-CO" sz="2000" dirty="0"/>
              <a:t> </a:t>
            </a:r>
            <a:r>
              <a:rPr lang="es-CO" sz="2000" dirty="0" smtClean="0"/>
              <a:t>   Personificación  =  “el sol bebía”</a:t>
            </a:r>
          </a:p>
          <a:p>
            <a:r>
              <a:rPr lang="es-CO" sz="2000" dirty="0" smtClean="0"/>
              <a:t>     Hipérbaton        =    tercer verso</a:t>
            </a:r>
          </a:p>
          <a:p>
            <a:r>
              <a:rPr lang="es-CO" sz="2000" dirty="0" smtClean="0"/>
              <a:t>     Antítesis             =   sombra  vs luz</a:t>
            </a:r>
          </a:p>
          <a:p>
            <a:endParaRPr lang="es-CO" sz="2000" dirty="0"/>
          </a:p>
          <a:p>
            <a:endParaRPr lang="es-CO" sz="2000" dirty="0" smtClean="0"/>
          </a:p>
          <a:p>
            <a:endParaRPr lang="es-CO" sz="2000" dirty="0"/>
          </a:p>
          <a:p>
            <a:endParaRPr lang="es-CO" sz="2000" dirty="0" smtClean="0"/>
          </a:p>
          <a:p>
            <a:endParaRPr lang="es-CO" sz="2000" dirty="0" smtClean="0"/>
          </a:p>
          <a:p>
            <a:endParaRPr lang="es-CO" sz="2000" dirty="0" smtClean="0"/>
          </a:p>
          <a:p>
            <a:endParaRPr lang="es-CO" sz="2000" dirty="0" smtClean="0"/>
          </a:p>
          <a:p>
            <a:r>
              <a:rPr lang="es-CO" dirty="0"/>
              <a:t/>
            </a:r>
            <a:br>
              <a:rPr lang="es-CO" dirty="0"/>
            </a:br>
            <a:r>
              <a:rPr lang="es-CO" dirty="0"/>
              <a:t/>
            </a:r>
            <a:br>
              <a:rPr lang="es-CO" dirty="0"/>
            </a:br>
            <a:endParaRPr lang="es-ES" dirty="0"/>
          </a:p>
        </p:txBody>
      </p:sp>
      <p:sp>
        <p:nvSpPr>
          <p:cNvPr id="4" name="Rectangle 3"/>
          <p:cNvSpPr/>
          <p:nvPr/>
        </p:nvSpPr>
        <p:spPr>
          <a:xfrm>
            <a:off x="1752600" y="1219200"/>
            <a:ext cx="4572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b="1" i="1" dirty="0" smtClean="0"/>
              <a:t>Salíme al campo: vi que el sol bebía</a:t>
            </a:r>
            <a:r>
              <a:rPr lang="es-CO" sz="2000" i="1" dirty="0" smtClean="0"/>
              <a:t/>
            </a:r>
            <a:br>
              <a:rPr lang="es-CO" sz="2000" i="1" dirty="0" smtClean="0"/>
            </a:br>
            <a:r>
              <a:rPr lang="es-CO" sz="2000" b="1" i="1" dirty="0" smtClean="0"/>
              <a:t>los arroyos del hielo desatados,</a:t>
            </a:r>
            <a:r>
              <a:rPr lang="es-CO" sz="2000" i="1" dirty="0" smtClean="0"/>
              <a:t/>
            </a:r>
            <a:br>
              <a:rPr lang="es-CO" sz="2000" i="1" dirty="0" smtClean="0"/>
            </a:br>
            <a:r>
              <a:rPr lang="es-CO" sz="2000" b="1" i="1" dirty="0" smtClean="0"/>
              <a:t>y del monte quejosos los ganados,</a:t>
            </a:r>
            <a:r>
              <a:rPr lang="es-CO" sz="2000" i="1" dirty="0" smtClean="0"/>
              <a:t/>
            </a:r>
            <a:br>
              <a:rPr lang="es-CO" sz="2000" i="1" dirty="0" smtClean="0"/>
            </a:br>
            <a:r>
              <a:rPr lang="es-CO" sz="2000" b="1" i="1" dirty="0" smtClean="0"/>
              <a:t>que con sombras hurtó su luz al día.</a:t>
            </a:r>
          </a:p>
          <a:p>
            <a:endParaRPr lang="es-ES" sz="2000" dirty="0"/>
          </a:p>
        </p:txBody>
      </p:sp>
      <p:sp>
        <p:nvSpPr>
          <p:cNvPr id="5" name="Rectangle 4"/>
          <p:cNvSpPr/>
          <p:nvPr/>
        </p:nvSpPr>
        <p:spPr>
          <a:xfrm>
            <a:off x="304800" y="5657671"/>
            <a:ext cx="8610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i="1" dirty="0">
                <a:solidFill>
                  <a:srgbClr val="C00000"/>
                </a:solidFill>
              </a:rPr>
              <a:t>En la segunda estrofa nos cuenta como ve a la muerte en las características de la naturaleza del campo donde se encuentra el narrador.</a:t>
            </a:r>
            <a:r>
              <a:rPr lang="es-CO" b="1" dirty="0"/>
              <a:t/>
            </a:r>
            <a:br>
              <a:rPr lang="es-CO" b="1" dirty="0"/>
            </a:br>
            <a:r>
              <a:rPr lang="es-CO" b="1" dirty="0"/>
              <a:t/>
            </a:r>
            <a:br>
              <a:rPr lang="es-CO" b="1" dirty="0"/>
            </a:br>
            <a:endParaRPr lang="es-ES" b="1" dirty="0"/>
          </a:p>
        </p:txBody>
      </p:sp>
      <p:pic>
        <p:nvPicPr>
          <p:cNvPr id="6" name="Picture 5" descr="Quevedo I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304800"/>
            <a:ext cx="1847850" cy="2038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/>
              <a:t>   </a:t>
            </a:r>
            <a:r>
              <a:rPr lang="es-ES" dirty="0" smtClean="0">
                <a:solidFill>
                  <a:srgbClr val="FFC000"/>
                </a:solidFill>
              </a:rPr>
              <a:t>Primer terceto</a:t>
            </a:r>
            <a:endParaRPr lang="es-ES" dirty="0">
              <a:solidFill>
                <a:srgbClr val="FFC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09800" y="1143000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O" sz="2000" b="1" i="1" dirty="0" smtClean="0"/>
              <a:t>Entré en mi casa: vi que amancillada</a:t>
            </a:r>
            <a:r>
              <a:rPr lang="es-CO" sz="2000" i="1" dirty="0" smtClean="0"/>
              <a:t/>
            </a:r>
            <a:br>
              <a:rPr lang="es-CO" sz="2000" i="1" dirty="0" smtClean="0"/>
            </a:br>
            <a:r>
              <a:rPr lang="es-CO" sz="2000" b="1" i="1" dirty="0" smtClean="0"/>
              <a:t>de anciana habitación era despojos;</a:t>
            </a:r>
            <a:r>
              <a:rPr lang="es-CO" sz="2000" i="1" dirty="0" smtClean="0"/>
              <a:t/>
            </a:r>
            <a:br>
              <a:rPr lang="es-CO" sz="2000" i="1" dirty="0" smtClean="0"/>
            </a:br>
            <a:r>
              <a:rPr lang="es-CO" sz="2000" b="1" i="1" dirty="0" smtClean="0"/>
              <a:t>mi báculo más corvo y menos fuerte;</a:t>
            </a:r>
            <a:r>
              <a:rPr lang="es-CO" sz="2000" i="1" dirty="0" smtClean="0"/>
              <a:t/>
            </a:r>
            <a:br>
              <a:rPr lang="es-CO" sz="2000" i="1" dirty="0" smtClean="0"/>
            </a:br>
            <a:endParaRPr lang="es-ES" sz="2000" dirty="0"/>
          </a:p>
        </p:txBody>
      </p:sp>
      <p:sp>
        <p:nvSpPr>
          <p:cNvPr id="4" name="Rectangle 3"/>
          <p:cNvSpPr/>
          <p:nvPr/>
        </p:nvSpPr>
        <p:spPr>
          <a:xfrm>
            <a:off x="381000" y="2819400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/>
              <a:t/>
            </a:r>
            <a:br>
              <a:rPr lang="es-CO" dirty="0"/>
            </a:br>
            <a:r>
              <a:rPr lang="es-CO" sz="2000" dirty="0"/>
              <a:t>El poeta regresa a su casa y en concreto a su habitación manchada y envilecida al igual que los muros del primer cuarteto</a:t>
            </a:r>
            <a:r>
              <a:rPr lang="es-CO" sz="2000" dirty="0" smtClean="0"/>
              <a:t>.</a:t>
            </a:r>
          </a:p>
          <a:p>
            <a:r>
              <a:rPr lang="es-CO" sz="2000" dirty="0"/>
              <a:t/>
            </a:r>
            <a:br>
              <a:rPr lang="es-CO" sz="2000" dirty="0"/>
            </a:br>
            <a:r>
              <a:rPr lang="es-CO" sz="2000" dirty="0" smtClean="0"/>
              <a:t>“</a:t>
            </a:r>
            <a:r>
              <a:rPr lang="es-CO" sz="2000" dirty="0"/>
              <a:t>Mi báculo, más corvo y menos fuerte” podría dar una interpretación erótica a este verso. </a:t>
            </a:r>
            <a:endParaRPr lang="es-CO" sz="2000" dirty="0" smtClean="0"/>
          </a:p>
          <a:p>
            <a:r>
              <a:rPr lang="es-CO" sz="2000" dirty="0" smtClean="0"/>
              <a:t>El </a:t>
            </a:r>
            <a:r>
              <a:rPr lang="es-CO" sz="2000" dirty="0"/>
              <a:t>verso duodécimo “Vencida de la edad sentí mi espada” sería una amplificación paralelística del verso anterior con el mismo sentido erótico encubierto</a:t>
            </a:r>
            <a:r>
              <a:rPr lang="es-CO" sz="2000" dirty="0" smtClean="0"/>
              <a:t>.</a:t>
            </a:r>
          </a:p>
          <a:p>
            <a:endParaRPr lang="es-CO" sz="2000" dirty="0" smtClean="0"/>
          </a:p>
          <a:p>
            <a:r>
              <a:rPr lang="es-CO" dirty="0"/>
              <a:t/>
            </a:r>
            <a:br>
              <a:rPr lang="es-CO" dirty="0"/>
            </a:br>
            <a:r>
              <a:rPr lang="es-CO" dirty="0"/>
              <a:t/>
            </a:r>
            <a:br>
              <a:rPr lang="es-CO" dirty="0"/>
            </a:br>
            <a:endParaRPr lang="es-E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2209800"/>
            <a:ext cx="769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Báculo  =  Bastón largo encorvado arriba que usan los curas o clérigos</a:t>
            </a:r>
          </a:p>
          <a:p>
            <a:endParaRPr lang="es-ES" sz="2000" dirty="0"/>
          </a:p>
        </p:txBody>
      </p:sp>
      <p:sp>
        <p:nvSpPr>
          <p:cNvPr id="6" name="Rectangle 5"/>
          <p:cNvSpPr/>
          <p:nvPr/>
        </p:nvSpPr>
        <p:spPr>
          <a:xfrm>
            <a:off x="457200" y="5657671"/>
            <a:ext cx="8458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i="1" dirty="0">
                <a:solidFill>
                  <a:srgbClr val="C00000"/>
                </a:solidFill>
              </a:rPr>
              <a:t>En la tercera estrofa vuelve a describir el paso del tiempo, pero ahora en su habitación y las consecuencias que esto tiene.</a:t>
            </a:r>
            <a:r>
              <a:rPr lang="es-CO" dirty="0"/>
              <a:t/>
            </a:r>
            <a:br>
              <a:rPr lang="es-CO" dirty="0"/>
            </a:br>
            <a:r>
              <a:rPr lang="es-CO" dirty="0"/>
              <a:t/>
            </a:r>
            <a:br>
              <a:rPr lang="es-CO" dirty="0"/>
            </a:br>
            <a:endParaRPr lang="es-ES" dirty="0"/>
          </a:p>
        </p:txBody>
      </p:sp>
      <p:pic>
        <p:nvPicPr>
          <p:cNvPr id="1027" name="Picture 3" descr="C:\Documents and Settings\221162\Local Settings\Temporary Internet Files\Content.IE5\L53JST64\MC90023959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457200"/>
            <a:ext cx="1760220" cy="1562710"/>
          </a:xfrm>
          <a:prstGeom prst="rect">
            <a:avLst/>
          </a:prstGeom>
          <a:noFill/>
        </p:spPr>
      </p:pic>
      <p:pic>
        <p:nvPicPr>
          <p:cNvPr id="9" name="Picture 8" descr="Baculo.jpg"/>
          <p:cNvPicPr>
            <a:picLocks noChangeAspect="1"/>
          </p:cNvPicPr>
          <p:nvPr/>
        </p:nvPicPr>
        <p:blipFill>
          <a:blip r:embed="rId3" cstate="print"/>
          <a:srcRect r="21362"/>
          <a:stretch>
            <a:fillRect/>
          </a:stretch>
        </p:blipFill>
        <p:spPr>
          <a:xfrm>
            <a:off x="6858000" y="304800"/>
            <a:ext cx="125649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chemeClr val="accent2"/>
                </a:solidFill>
              </a:rPr>
              <a:t>Segundo terceto</a:t>
            </a:r>
            <a:endParaRPr lang="es-ES" dirty="0">
              <a:solidFill>
                <a:schemeClr val="accent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62200" y="137160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O" sz="2000" b="1" i="1" dirty="0" smtClean="0"/>
              <a:t>Vencida de la edad sentí mi espada.</a:t>
            </a:r>
            <a:r>
              <a:rPr lang="es-CO" sz="2000" i="1" dirty="0" smtClean="0"/>
              <a:t/>
            </a:r>
            <a:br>
              <a:rPr lang="es-CO" sz="2000" i="1" dirty="0" smtClean="0"/>
            </a:br>
            <a:r>
              <a:rPr lang="es-CO" sz="2000" b="1" i="1" dirty="0" smtClean="0"/>
              <a:t>Y no hallé cosa en que poner los ojos</a:t>
            </a:r>
            <a:r>
              <a:rPr lang="es-CO" sz="2000" i="1" dirty="0" smtClean="0"/>
              <a:t/>
            </a:r>
            <a:br>
              <a:rPr lang="es-CO" sz="2000" i="1" dirty="0" smtClean="0"/>
            </a:br>
            <a:r>
              <a:rPr lang="es-CO" sz="2000" b="1" i="1" dirty="0" smtClean="0"/>
              <a:t>que no fuese recuerdo de la muerte.</a:t>
            </a:r>
            <a:endParaRPr lang="es-ES" sz="2000" dirty="0"/>
          </a:p>
        </p:txBody>
      </p:sp>
      <p:sp>
        <p:nvSpPr>
          <p:cNvPr id="4" name="Rectangle 3"/>
          <p:cNvSpPr/>
          <p:nvPr/>
        </p:nvSpPr>
        <p:spPr>
          <a:xfrm>
            <a:off x="381000" y="2438400"/>
            <a:ext cx="8305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i="1" dirty="0">
                <a:solidFill>
                  <a:srgbClr val="C00000"/>
                </a:solidFill>
              </a:rPr>
              <a:t>Y en la cuarta estrofa termina diciendo que en todos los lugares donde mira puede sentir la presencia de la muerte.</a:t>
            </a:r>
            <a:r>
              <a:rPr lang="es-CO" dirty="0"/>
              <a:t/>
            </a:r>
            <a:br>
              <a:rPr lang="es-CO" dirty="0"/>
            </a:br>
            <a:r>
              <a:rPr lang="es-CO" dirty="0"/>
              <a:t/>
            </a:r>
            <a:br>
              <a:rPr lang="es-CO" dirty="0"/>
            </a:br>
            <a:endParaRPr lang="es-ES" dirty="0"/>
          </a:p>
        </p:txBody>
      </p:sp>
      <p:sp>
        <p:nvSpPr>
          <p:cNvPr id="5" name="Rectangle 4"/>
          <p:cNvSpPr/>
          <p:nvPr/>
        </p:nvSpPr>
        <p:spPr>
          <a:xfrm>
            <a:off x="990600" y="3276600"/>
            <a:ext cx="70104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i="1" dirty="0" smtClean="0">
                <a:solidFill>
                  <a:srgbClr val="C00000"/>
                </a:solidFill>
              </a:rPr>
              <a:t>TONO:</a:t>
            </a:r>
            <a:r>
              <a:rPr lang="es-CO" dirty="0" smtClean="0"/>
              <a:t/>
            </a:r>
            <a:br>
              <a:rPr lang="es-CO" dirty="0" smtClean="0"/>
            </a:br>
            <a:r>
              <a:rPr lang="es-CO" sz="2000" dirty="0" smtClean="0"/>
              <a:t>El </a:t>
            </a:r>
            <a:r>
              <a:rPr lang="es-CO" sz="2000" dirty="0"/>
              <a:t>tiempo en el que se desarrolla la acción se trata del mismo tanto el que describe el autor como la época en la que se sitúa el texto. </a:t>
            </a:r>
            <a:endParaRPr lang="es-CO" sz="2000" dirty="0" smtClean="0"/>
          </a:p>
          <a:p>
            <a:r>
              <a:rPr lang="es-CO" sz="2000" dirty="0" smtClean="0"/>
              <a:t>Se </a:t>
            </a:r>
            <a:r>
              <a:rPr lang="es-CO" sz="2000" dirty="0"/>
              <a:t>desarrolla en el siglo XVII que es una época de pesimismo y decadencia como ya he nombrado antes. Por lo que, como dice en el texto que antes su patria era poderosa pero ahora </a:t>
            </a:r>
            <a:r>
              <a:rPr lang="es-CO" sz="2000" dirty="0" smtClean="0"/>
              <a:t>no</a:t>
            </a:r>
            <a:r>
              <a:rPr lang="es-CO" sz="2000" dirty="0" smtClean="0"/>
              <a:t>.</a:t>
            </a:r>
            <a:r>
              <a:rPr lang="es-CO" dirty="0"/>
              <a:t/>
            </a:r>
            <a:br>
              <a:rPr lang="es-CO" dirty="0"/>
            </a:br>
            <a:endParaRPr lang="es-ES" dirty="0"/>
          </a:p>
        </p:txBody>
      </p:sp>
      <p:pic>
        <p:nvPicPr>
          <p:cNvPr id="2050" name="Picture 2" descr="C:\Documents and Settings\221162\Local Settings\Temporary Internet Files\Content.IE5\8EZ6ZSTN\MC90023365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390413"/>
            <a:ext cx="1726006" cy="1832608"/>
          </a:xfrm>
          <a:prstGeom prst="rect">
            <a:avLst/>
          </a:prstGeom>
          <a:noFill/>
        </p:spPr>
      </p:pic>
      <p:pic>
        <p:nvPicPr>
          <p:cNvPr id="2051" name="Picture 3" descr="C:\Documents and Settings\221162\Local Settings\Temporary Internet Files\Content.IE5\KB6IW3OU\MP900448626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609600"/>
            <a:ext cx="1778000" cy="1333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114</TotalTime>
  <Words>490</Words>
  <Application>Microsoft Office PowerPoint</Application>
  <PresentationFormat>On-screen Show (4:3)</PresentationFormat>
  <Paragraphs>67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Paper</vt:lpstr>
      <vt:lpstr>FRANCISO DE QUEDEVO BARROCO (Siglo XVII) El Conceptismo </vt:lpstr>
      <vt:lpstr>Francisco de Quevedo</vt:lpstr>
      <vt:lpstr>La Poesía Barroca</vt:lpstr>
      <vt:lpstr>“Mire los Muros de la Patria Mía”</vt:lpstr>
      <vt:lpstr>Slide 5</vt:lpstr>
      <vt:lpstr>ANALICEMOS</vt:lpstr>
      <vt:lpstr>Segundo Cuarteto</vt:lpstr>
      <vt:lpstr>   Primer terceto</vt:lpstr>
      <vt:lpstr>Segundo terceto</vt:lpstr>
      <vt:lpstr>                     CONCLUSION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FRANCISO DE QUEDEVO BARROCO (Siglo XVII) El Conceptismo </dc:title>
  <dc:creator>221162</dc:creator>
  <cp:lastModifiedBy>221162</cp:lastModifiedBy>
  <cp:revision>15</cp:revision>
  <dcterms:created xsi:type="dcterms:W3CDTF">2013-12-02T13:49:06Z</dcterms:created>
  <dcterms:modified xsi:type="dcterms:W3CDTF">2013-12-02T17:11:19Z</dcterms:modified>
</cp:coreProperties>
</file>