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8" r:id="rId4"/>
    <p:sldId id="259" r:id="rId5"/>
    <p:sldId id="260" r:id="rId6"/>
    <p:sldId id="266" r:id="rId7"/>
    <p:sldId id="273" r:id="rId8"/>
    <p:sldId id="261" r:id="rId9"/>
    <p:sldId id="262" r:id="rId10"/>
    <p:sldId id="263" r:id="rId11"/>
    <p:sldId id="264" r:id="rId12"/>
    <p:sldId id="265" r:id="rId13"/>
    <p:sldId id="267" r:id="rId14"/>
    <p:sldId id="268" r:id="rId15"/>
    <p:sldId id="269" r:id="rId16"/>
    <p:sldId id="270" r:id="rId17"/>
    <p:sldId id="271" r:id="rId18"/>
    <p:sldId id="272" r:id="rId19"/>
    <p:sldId id="274" r:id="rId20"/>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7B12CE-B622-4C8B-869A-1DF1C225E38C}" type="datetimeFigureOut">
              <a:rPr lang="es-CO" smtClean="0"/>
              <a:t>13/01/2014</a:t>
            </a:fld>
            <a:endParaRPr lang="es-CO"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20D53C-932F-4E3E-9BC5-F26F2187F7E0}" type="slidenum">
              <a:rPr lang="es-CO" smtClean="0"/>
              <a:t>‹#›</a:t>
            </a:fld>
            <a:endParaRPr lang="es-CO"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CO" dirty="0"/>
          </a:p>
        </p:txBody>
      </p:sp>
      <p:sp>
        <p:nvSpPr>
          <p:cNvPr id="4" name="Slide Number Placeholder 3"/>
          <p:cNvSpPr>
            <a:spLocks noGrp="1"/>
          </p:cNvSpPr>
          <p:nvPr>
            <p:ph type="sldNum" sz="quarter" idx="10"/>
          </p:nvPr>
        </p:nvSpPr>
        <p:spPr/>
        <p:txBody>
          <a:bodyPr/>
          <a:lstStyle/>
          <a:p>
            <a:fld id="{7920D53C-932F-4E3E-9BC5-F26F2187F7E0}" type="slidenum">
              <a:rPr lang="es-CO" smtClean="0"/>
              <a:t>5</a:t>
            </a:fld>
            <a:endParaRPr lang="es-CO"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FD4ED121-5D4B-4E5A-8219-8140B6D3655E}" type="datetimeFigureOut">
              <a:rPr lang="es-CO" smtClean="0"/>
              <a:t>13/01/2014</a:t>
            </a:fld>
            <a:endParaRPr lang="es-CO" dirty="0"/>
          </a:p>
        </p:txBody>
      </p:sp>
      <p:sp>
        <p:nvSpPr>
          <p:cNvPr id="20" name="Footer Placeholder 19"/>
          <p:cNvSpPr>
            <a:spLocks noGrp="1"/>
          </p:cNvSpPr>
          <p:nvPr>
            <p:ph type="ftr" sz="quarter" idx="11"/>
          </p:nvPr>
        </p:nvSpPr>
        <p:spPr/>
        <p:txBody>
          <a:bodyPr/>
          <a:lstStyle>
            <a:extLst/>
          </a:lstStyle>
          <a:p>
            <a:endParaRPr lang="es-CO" dirty="0"/>
          </a:p>
        </p:txBody>
      </p:sp>
      <p:sp>
        <p:nvSpPr>
          <p:cNvPr id="10" name="Slide Number Placeholder 9"/>
          <p:cNvSpPr>
            <a:spLocks noGrp="1"/>
          </p:cNvSpPr>
          <p:nvPr>
            <p:ph type="sldNum" sz="quarter" idx="12"/>
          </p:nvPr>
        </p:nvSpPr>
        <p:spPr/>
        <p:txBody>
          <a:bodyPr/>
          <a:lstStyle>
            <a:extLst/>
          </a:lstStyle>
          <a:p>
            <a:fld id="{9D09766B-B78D-4AD0-B9CA-F82703BD39E2}" type="slidenum">
              <a:rPr lang="es-CO" smtClean="0"/>
              <a:t>‹#›</a:t>
            </a:fld>
            <a:endParaRPr lang="es-CO"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4ED121-5D4B-4E5A-8219-8140B6D3655E}" type="datetimeFigureOut">
              <a:rPr lang="es-CO" smtClean="0"/>
              <a:t>13/01/2014</a:t>
            </a:fld>
            <a:endParaRPr lang="es-CO" dirty="0"/>
          </a:p>
        </p:txBody>
      </p:sp>
      <p:sp>
        <p:nvSpPr>
          <p:cNvPr id="5" name="Footer Placeholder 4"/>
          <p:cNvSpPr>
            <a:spLocks noGrp="1"/>
          </p:cNvSpPr>
          <p:nvPr>
            <p:ph type="ftr" sz="quarter" idx="11"/>
          </p:nvPr>
        </p:nvSpPr>
        <p:spPr/>
        <p:txBody>
          <a:bodyPr/>
          <a:lstStyle>
            <a:extLst/>
          </a:lstStyle>
          <a:p>
            <a:endParaRPr lang="es-CO" dirty="0"/>
          </a:p>
        </p:txBody>
      </p:sp>
      <p:sp>
        <p:nvSpPr>
          <p:cNvPr id="6" name="Slide Number Placeholder 5"/>
          <p:cNvSpPr>
            <a:spLocks noGrp="1"/>
          </p:cNvSpPr>
          <p:nvPr>
            <p:ph type="sldNum" sz="quarter" idx="12"/>
          </p:nvPr>
        </p:nvSpPr>
        <p:spPr/>
        <p:txBody>
          <a:bodyPr/>
          <a:lstStyle>
            <a:extLst/>
          </a:lstStyle>
          <a:p>
            <a:fld id="{9D09766B-B78D-4AD0-B9CA-F82703BD39E2}" type="slidenum">
              <a:rPr lang="es-CO" smtClean="0"/>
              <a:t>‹#›</a:t>
            </a:fld>
            <a:endParaRPr lang="es-CO"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4ED121-5D4B-4E5A-8219-8140B6D3655E}" type="datetimeFigureOut">
              <a:rPr lang="es-CO" smtClean="0"/>
              <a:t>13/01/2014</a:t>
            </a:fld>
            <a:endParaRPr lang="es-CO" dirty="0"/>
          </a:p>
        </p:txBody>
      </p:sp>
      <p:sp>
        <p:nvSpPr>
          <p:cNvPr id="5" name="Footer Placeholder 4"/>
          <p:cNvSpPr>
            <a:spLocks noGrp="1"/>
          </p:cNvSpPr>
          <p:nvPr>
            <p:ph type="ftr" sz="quarter" idx="11"/>
          </p:nvPr>
        </p:nvSpPr>
        <p:spPr/>
        <p:txBody>
          <a:bodyPr/>
          <a:lstStyle>
            <a:extLst/>
          </a:lstStyle>
          <a:p>
            <a:endParaRPr lang="es-CO" dirty="0"/>
          </a:p>
        </p:txBody>
      </p:sp>
      <p:sp>
        <p:nvSpPr>
          <p:cNvPr id="6" name="Slide Number Placeholder 5"/>
          <p:cNvSpPr>
            <a:spLocks noGrp="1"/>
          </p:cNvSpPr>
          <p:nvPr>
            <p:ph type="sldNum" sz="quarter" idx="12"/>
          </p:nvPr>
        </p:nvSpPr>
        <p:spPr/>
        <p:txBody>
          <a:bodyPr/>
          <a:lstStyle>
            <a:extLst/>
          </a:lstStyle>
          <a:p>
            <a:fld id="{9D09766B-B78D-4AD0-B9CA-F82703BD39E2}" type="slidenum">
              <a:rPr lang="es-CO" smtClean="0"/>
              <a:t>‹#›</a:t>
            </a:fld>
            <a:endParaRPr lang="es-CO"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4ED121-5D4B-4E5A-8219-8140B6D3655E}" type="datetimeFigureOut">
              <a:rPr lang="es-CO" smtClean="0"/>
              <a:t>13/01/2014</a:t>
            </a:fld>
            <a:endParaRPr lang="es-CO" dirty="0"/>
          </a:p>
        </p:txBody>
      </p:sp>
      <p:sp>
        <p:nvSpPr>
          <p:cNvPr id="5" name="Footer Placeholder 4"/>
          <p:cNvSpPr>
            <a:spLocks noGrp="1"/>
          </p:cNvSpPr>
          <p:nvPr>
            <p:ph type="ftr" sz="quarter" idx="11"/>
          </p:nvPr>
        </p:nvSpPr>
        <p:spPr/>
        <p:txBody>
          <a:bodyPr/>
          <a:lstStyle>
            <a:extLst/>
          </a:lstStyle>
          <a:p>
            <a:endParaRPr lang="es-CO" dirty="0"/>
          </a:p>
        </p:txBody>
      </p:sp>
      <p:sp>
        <p:nvSpPr>
          <p:cNvPr id="6" name="Slide Number Placeholder 5"/>
          <p:cNvSpPr>
            <a:spLocks noGrp="1"/>
          </p:cNvSpPr>
          <p:nvPr>
            <p:ph type="sldNum" sz="quarter" idx="12"/>
          </p:nvPr>
        </p:nvSpPr>
        <p:spPr/>
        <p:txBody>
          <a:bodyPr/>
          <a:lstStyle>
            <a:extLst/>
          </a:lstStyle>
          <a:p>
            <a:fld id="{9D09766B-B78D-4AD0-B9CA-F82703BD39E2}" type="slidenum">
              <a:rPr lang="es-CO" smtClean="0"/>
              <a:t>‹#›</a:t>
            </a:fld>
            <a:endParaRPr lang="es-CO"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D4ED121-5D4B-4E5A-8219-8140B6D3655E}" type="datetimeFigureOut">
              <a:rPr lang="es-CO" smtClean="0"/>
              <a:t>13/01/2014</a:t>
            </a:fld>
            <a:endParaRPr lang="es-CO" dirty="0"/>
          </a:p>
        </p:txBody>
      </p:sp>
      <p:sp>
        <p:nvSpPr>
          <p:cNvPr id="5" name="Footer Placeholder 4"/>
          <p:cNvSpPr>
            <a:spLocks noGrp="1"/>
          </p:cNvSpPr>
          <p:nvPr>
            <p:ph type="ftr" sz="quarter" idx="11"/>
          </p:nvPr>
        </p:nvSpPr>
        <p:spPr/>
        <p:txBody>
          <a:bodyPr/>
          <a:lstStyle>
            <a:extLst/>
          </a:lstStyle>
          <a:p>
            <a:endParaRPr lang="es-CO" dirty="0"/>
          </a:p>
        </p:txBody>
      </p:sp>
      <p:sp>
        <p:nvSpPr>
          <p:cNvPr id="6" name="Slide Number Placeholder 5"/>
          <p:cNvSpPr>
            <a:spLocks noGrp="1"/>
          </p:cNvSpPr>
          <p:nvPr>
            <p:ph type="sldNum" sz="quarter" idx="12"/>
          </p:nvPr>
        </p:nvSpPr>
        <p:spPr/>
        <p:txBody>
          <a:bodyPr/>
          <a:lstStyle>
            <a:extLst/>
          </a:lstStyle>
          <a:p>
            <a:fld id="{9D09766B-B78D-4AD0-B9CA-F82703BD39E2}" type="slidenum">
              <a:rPr lang="es-CO" smtClean="0"/>
              <a:t>‹#›</a:t>
            </a:fld>
            <a:endParaRPr lang="es-CO"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D4ED121-5D4B-4E5A-8219-8140B6D3655E}" type="datetimeFigureOut">
              <a:rPr lang="es-CO" smtClean="0"/>
              <a:t>13/01/2014</a:t>
            </a:fld>
            <a:endParaRPr lang="es-CO" dirty="0"/>
          </a:p>
        </p:txBody>
      </p:sp>
      <p:sp>
        <p:nvSpPr>
          <p:cNvPr id="6" name="Footer Placeholder 5"/>
          <p:cNvSpPr>
            <a:spLocks noGrp="1"/>
          </p:cNvSpPr>
          <p:nvPr>
            <p:ph type="ftr" sz="quarter" idx="11"/>
          </p:nvPr>
        </p:nvSpPr>
        <p:spPr/>
        <p:txBody>
          <a:bodyPr/>
          <a:lstStyle>
            <a:extLst/>
          </a:lstStyle>
          <a:p>
            <a:endParaRPr lang="es-CO" dirty="0"/>
          </a:p>
        </p:txBody>
      </p:sp>
      <p:sp>
        <p:nvSpPr>
          <p:cNvPr id="7" name="Slide Number Placeholder 6"/>
          <p:cNvSpPr>
            <a:spLocks noGrp="1"/>
          </p:cNvSpPr>
          <p:nvPr>
            <p:ph type="sldNum" sz="quarter" idx="12"/>
          </p:nvPr>
        </p:nvSpPr>
        <p:spPr/>
        <p:txBody>
          <a:bodyPr/>
          <a:lstStyle>
            <a:extLst/>
          </a:lstStyle>
          <a:p>
            <a:fld id="{9D09766B-B78D-4AD0-B9CA-F82703BD39E2}" type="slidenum">
              <a:rPr lang="es-CO" smtClean="0"/>
              <a:t>‹#›</a:t>
            </a:fld>
            <a:endParaRPr lang="es-CO"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D4ED121-5D4B-4E5A-8219-8140B6D3655E}" type="datetimeFigureOut">
              <a:rPr lang="es-CO" smtClean="0"/>
              <a:t>13/01/2014</a:t>
            </a:fld>
            <a:endParaRPr lang="es-CO" dirty="0"/>
          </a:p>
        </p:txBody>
      </p:sp>
      <p:sp>
        <p:nvSpPr>
          <p:cNvPr id="8" name="Footer Placeholder 7"/>
          <p:cNvSpPr>
            <a:spLocks noGrp="1"/>
          </p:cNvSpPr>
          <p:nvPr>
            <p:ph type="ftr" sz="quarter" idx="11"/>
          </p:nvPr>
        </p:nvSpPr>
        <p:spPr/>
        <p:txBody>
          <a:bodyPr/>
          <a:lstStyle>
            <a:extLst/>
          </a:lstStyle>
          <a:p>
            <a:endParaRPr lang="es-CO" dirty="0"/>
          </a:p>
        </p:txBody>
      </p:sp>
      <p:sp>
        <p:nvSpPr>
          <p:cNvPr id="9" name="Slide Number Placeholder 8"/>
          <p:cNvSpPr>
            <a:spLocks noGrp="1"/>
          </p:cNvSpPr>
          <p:nvPr>
            <p:ph type="sldNum" sz="quarter" idx="12"/>
          </p:nvPr>
        </p:nvSpPr>
        <p:spPr/>
        <p:txBody>
          <a:bodyPr/>
          <a:lstStyle>
            <a:extLst/>
          </a:lstStyle>
          <a:p>
            <a:fld id="{9D09766B-B78D-4AD0-B9CA-F82703BD39E2}" type="slidenum">
              <a:rPr lang="es-CO" smtClean="0"/>
              <a:t>‹#›</a:t>
            </a:fld>
            <a:endParaRPr lang="es-CO"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D4ED121-5D4B-4E5A-8219-8140B6D3655E}" type="datetimeFigureOut">
              <a:rPr lang="es-CO" smtClean="0"/>
              <a:t>13/01/2014</a:t>
            </a:fld>
            <a:endParaRPr lang="es-CO" dirty="0"/>
          </a:p>
        </p:txBody>
      </p:sp>
      <p:sp>
        <p:nvSpPr>
          <p:cNvPr id="4" name="Footer Placeholder 3"/>
          <p:cNvSpPr>
            <a:spLocks noGrp="1"/>
          </p:cNvSpPr>
          <p:nvPr>
            <p:ph type="ftr" sz="quarter" idx="11"/>
          </p:nvPr>
        </p:nvSpPr>
        <p:spPr/>
        <p:txBody>
          <a:bodyPr/>
          <a:lstStyle>
            <a:extLst/>
          </a:lstStyle>
          <a:p>
            <a:endParaRPr lang="es-CO" dirty="0"/>
          </a:p>
        </p:txBody>
      </p:sp>
      <p:sp>
        <p:nvSpPr>
          <p:cNvPr id="5" name="Slide Number Placeholder 4"/>
          <p:cNvSpPr>
            <a:spLocks noGrp="1"/>
          </p:cNvSpPr>
          <p:nvPr>
            <p:ph type="sldNum" sz="quarter" idx="12"/>
          </p:nvPr>
        </p:nvSpPr>
        <p:spPr/>
        <p:txBody>
          <a:bodyPr/>
          <a:lstStyle>
            <a:extLst/>
          </a:lstStyle>
          <a:p>
            <a:fld id="{9D09766B-B78D-4AD0-B9CA-F82703BD39E2}" type="slidenum">
              <a:rPr lang="es-CO" smtClean="0"/>
              <a:t>‹#›</a:t>
            </a:fld>
            <a:endParaRPr lang="es-CO"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FD4ED121-5D4B-4E5A-8219-8140B6D3655E}" type="datetimeFigureOut">
              <a:rPr lang="es-CO" smtClean="0"/>
              <a:t>13/01/2014</a:t>
            </a:fld>
            <a:endParaRPr lang="es-CO" dirty="0"/>
          </a:p>
        </p:txBody>
      </p:sp>
      <p:sp>
        <p:nvSpPr>
          <p:cNvPr id="3" name="Footer Placeholder 2"/>
          <p:cNvSpPr>
            <a:spLocks noGrp="1"/>
          </p:cNvSpPr>
          <p:nvPr>
            <p:ph type="ftr" sz="quarter" idx="11"/>
          </p:nvPr>
        </p:nvSpPr>
        <p:spPr/>
        <p:txBody>
          <a:bodyPr/>
          <a:lstStyle>
            <a:extLst/>
          </a:lstStyle>
          <a:p>
            <a:endParaRPr lang="es-CO" dirty="0"/>
          </a:p>
        </p:txBody>
      </p:sp>
      <p:sp>
        <p:nvSpPr>
          <p:cNvPr id="4" name="Slide Number Placeholder 3"/>
          <p:cNvSpPr>
            <a:spLocks noGrp="1"/>
          </p:cNvSpPr>
          <p:nvPr>
            <p:ph type="sldNum" sz="quarter" idx="12"/>
          </p:nvPr>
        </p:nvSpPr>
        <p:spPr/>
        <p:txBody>
          <a:bodyPr/>
          <a:lstStyle>
            <a:extLst/>
          </a:lstStyle>
          <a:p>
            <a:fld id="{9D09766B-B78D-4AD0-B9CA-F82703BD39E2}" type="slidenum">
              <a:rPr lang="es-CO" smtClean="0"/>
              <a:t>‹#›</a:t>
            </a:fld>
            <a:endParaRPr lang="es-CO"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D4ED121-5D4B-4E5A-8219-8140B6D3655E}" type="datetimeFigureOut">
              <a:rPr lang="es-CO" smtClean="0"/>
              <a:t>13/01/2014</a:t>
            </a:fld>
            <a:endParaRPr lang="es-CO" dirty="0"/>
          </a:p>
        </p:txBody>
      </p:sp>
      <p:sp>
        <p:nvSpPr>
          <p:cNvPr id="6" name="Footer Placeholder 5"/>
          <p:cNvSpPr>
            <a:spLocks noGrp="1"/>
          </p:cNvSpPr>
          <p:nvPr>
            <p:ph type="ftr" sz="quarter" idx="11"/>
          </p:nvPr>
        </p:nvSpPr>
        <p:spPr/>
        <p:txBody>
          <a:bodyPr/>
          <a:lstStyle>
            <a:extLst/>
          </a:lstStyle>
          <a:p>
            <a:endParaRPr lang="es-CO" dirty="0"/>
          </a:p>
        </p:txBody>
      </p:sp>
      <p:sp>
        <p:nvSpPr>
          <p:cNvPr id="7" name="Slide Number Placeholder 6"/>
          <p:cNvSpPr>
            <a:spLocks noGrp="1"/>
          </p:cNvSpPr>
          <p:nvPr>
            <p:ph type="sldNum" sz="quarter" idx="12"/>
          </p:nvPr>
        </p:nvSpPr>
        <p:spPr/>
        <p:txBody>
          <a:bodyPr/>
          <a:lstStyle>
            <a:extLst/>
          </a:lstStyle>
          <a:p>
            <a:fld id="{9D09766B-B78D-4AD0-B9CA-F82703BD39E2}" type="slidenum">
              <a:rPr lang="es-CO" smtClean="0"/>
              <a:t>‹#›</a:t>
            </a:fld>
            <a:endParaRPr lang="es-CO"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FD4ED121-5D4B-4E5A-8219-8140B6D3655E}" type="datetimeFigureOut">
              <a:rPr lang="es-CO" smtClean="0"/>
              <a:t>13/01/2014</a:t>
            </a:fld>
            <a:endParaRPr lang="es-CO" dirty="0"/>
          </a:p>
        </p:txBody>
      </p:sp>
      <p:sp>
        <p:nvSpPr>
          <p:cNvPr id="6" name="Footer Placeholder 5"/>
          <p:cNvSpPr>
            <a:spLocks noGrp="1"/>
          </p:cNvSpPr>
          <p:nvPr>
            <p:ph type="ftr" sz="quarter" idx="11"/>
          </p:nvPr>
        </p:nvSpPr>
        <p:spPr/>
        <p:txBody>
          <a:bodyPr/>
          <a:lstStyle>
            <a:extLst/>
          </a:lstStyle>
          <a:p>
            <a:endParaRPr lang="es-CO" dirty="0"/>
          </a:p>
        </p:txBody>
      </p:sp>
      <p:sp>
        <p:nvSpPr>
          <p:cNvPr id="7" name="Slide Number Placeholder 6"/>
          <p:cNvSpPr>
            <a:spLocks noGrp="1"/>
          </p:cNvSpPr>
          <p:nvPr>
            <p:ph type="sldNum" sz="quarter" idx="12"/>
          </p:nvPr>
        </p:nvSpPr>
        <p:spPr/>
        <p:txBody>
          <a:bodyPr/>
          <a:lstStyle>
            <a:extLst/>
          </a:lstStyle>
          <a:p>
            <a:fld id="{9D09766B-B78D-4AD0-B9CA-F82703BD39E2}" type="slidenum">
              <a:rPr lang="es-CO" smtClean="0"/>
              <a:t>‹#›</a:t>
            </a:fld>
            <a:endParaRPr lang="es-CO"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D4ED121-5D4B-4E5A-8219-8140B6D3655E}" type="datetimeFigureOut">
              <a:rPr lang="es-CO" smtClean="0"/>
              <a:t>13/01/2014</a:t>
            </a:fld>
            <a:endParaRPr lang="es-CO"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CO"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D09766B-B78D-4AD0-B9CA-F82703BD39E2}" type="slidenum">
              <a:rPr lang="es-CO" smtClean="0"/>
              <a:t>‹#›</a:t>
            </a:fld>
            <a:endParaRPr lang="es-CO"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wmf"/></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image" Target="../media/image21.wmf"/></Relationships>
</file>

<file path=ppt/slides/_rels/slide1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2400"/>
            <a:ext cx="7406640" cy="1472184"/>
          </a:xfrm>
        </p:spPr>
        <p:txBody>
          <a:bodyPr/>
          <a:lstStyle/>
          <a:p>
            <a:pPr algn="ctr"/>
            <a:r>
              <a:rPr lang="en-US" dirty="0" smtClean="0"/>
              <a:t>“El </a:t>
            </a:r>
            <a:r>
              <a:rPr lang="en-US" dirty="0" smtClean="0"/>
              <a:t>Burlador</a:t>
            </a:r>
            <a:r>
              <a:rPr lang="en-US" dirty="0" smtClean="0"/>
              <a:t> de </a:t>
            </a:r>
            <a:r>
              <a:rPr lang="en-US" dirty="0" smtClean="0"/>
              <a:t>Sevilla</a:t>
            </a:r>
            <a:r>
              <a:rPr lang="en-US" dirty="0" smtClean="0"/>
              <a:t> o </a:t>
            </a:r>
            <a:r>
              <a:rPr lang="en-US" dirty="0" smtClean="0"/>
              <a:t>Convidado</a:t>
            </a:r>
            <a:r>
              <a:rPr lang="en-US" dirty="0" smtClean="0"/>
              <a:t> de </a:t>
            </a:r>
            <a:r>
              <a:rPr lang="en-US" dirty="0" smtClean="0"/>
              <a:t>Piedra</a:t>
            </a:r>
            <a:r>
              <a:rPr lang="en-US" dirty="0" smtClean="0"/>
              <a:t>”</a:t>
            </a:r>
            <a:endParaRPr lang="es-CO" dirty="0"/>
          </a:p>
        </p:txBody>
      </p:sp>
      <p:sp>
        <p:nvSpPr>
          <p:cNvPr id="3" name="Subtitle 2"/>
          <p:cNvSpPr>
            <a:spLocks noGrp="1"/>
          </p:cNvSpPr>
          <p:nvPr>
            <p:ph type="subTitle" idx="1"/>
          </p:nvPr>
        </p:nvSpPr>
        <p:spPr>
          <a:xfrm>
            <a:off x="4038600" y="1600200"/>
            <a:ext cx="4434840" cy="5007936"/>
          </a:xfrm>
        </p:spPr>
        <p:txBody>
          <a:bodyPr>
            <a:normAutofit fontScale="25000" lnSpcReduction="20000"/>
          </a:bodyPr>
          <a:lstStyle/>
          <a:p>
            <a:r>
              <a:rPr lang="es-CO" sz="4200" b="1" dirty="0" smtClean="0"/>
              <a:t>                                     </a:t>
            </a:r>
          </a:p>
          <a:p>
            <a:pPr algn="ctr"/>
            <a:r>
              <a:rPr lang="es-CO" sz="7200" b="1" dirty="0" smtClean="0"/>
              <a:t>Don </a:t>
            </a:r>
            <a:r>
              <a:rPr lang="es-CO" sz="7200" b="1" dirty="0" smtClean="0"/>
              <a:t>Diego Tenorio</a:t>
            </a:r>
            <a:endParaRPr lang="es-CO" sz="7200" dirty="0" smtClean="0"/>
          </a:p>
          <a:p>
            <a:r>
              <a:rPr lang="es-CO" sz="7200" b="1" dirty="0" smtClean="0"/>
              <a:t>Es </a:t>
            </a:r>
            <a:r>
              <a:rPr lang="es-CO" sz="7200" b="1" dirty="0" smtClean="0"/>
              <a:t>el padre de don Juan.  También es consejero y amigo del rey de Castilla.  Es el padre de don Juan y ocupa un puesto importante y de influencia como camarero del rey de Castilla.  Es un hombre orgulloso (discute con el duque Octavio cuando Octavio quiere tener un duelo con don Juan -3 acto) pero también es un hombre justo y noble.  Cuando él trata de proteger a don Juan, lo hace por una preocupación por la honra de la familia. Él no está de acuerdo con los comportamientos de su hijo y lo regaña en varias ocasiones durante la obra.  Quizás se siente responsable por mimar demasiado a su hijo y después de haber fallado en convencerle para que cambie, lo encomienda al cuidado de Dios. </a:t>
            </a:r>
            <a:endParaRPr lang="es-CO" sz="7200" dirty="0" smtClean="0"/>
          </a:p>
          <a:p>
            <a:r>
              <a:rPr lang="es-CO" dirty="0" smtClean="0"/>
              <a:t> </a:t>
            </a:r>
          </a:p>
          <a:p>
            <a:r>
              <a:rPr lang="es-CO" dirty="0" smtClean="0"/>
              <a:t> </a:t>
            </a:r>
          </a:p>
          <a:p>
            <a:r>
              <a:rPr lang="es-CO" dirty="0" smtClean="0"/>
              <a:t> </a:t>
            </a:r>
          </a:p>
          <a:p>
            <a:r>
              <a:rPr lang="es-CO" dirty="0" smtClean="0"/>
              <a:t> </a:t>
            </a:r>
          </a:p>
          <a:p>
            <a:endParaRPr lang="es-CO" dirty="0"/>
          </a:p>
        </p:txBody>
      </p:sp>
      <p:pic>
        <p:nvPicPr>
          <p:cNvPr id="4" name="Picture 3" descr="don%20diego.jpg"/>
          <p:cNvPicPr>
            <a:picLocks noChangeAspect="1"/>
          </p:cNvPicPr>
          <p:nvPr/>
        </p:nvPicPr>
        <p:blipFill>
          <a:blip r:embed="rId2" cstate="print"/>
          <a:stretch>
            <a:fillRect/>
          </a:stretch>
        </p:blipFill>
        <p:spPr>
          <a:xfrm>
            <a:off x="1143000" y="1828800"/>
            <a:ext cx="2667000" cy="449305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Don Gonzalo de </a:t>
            </a:r>
            <a:r>
              <a:rPr lang="en-US" b="1" dirty="0" smtClean="0"/>
              <a:t>Ulloa</a:t>
            </a:r>
            <a:r>
              <a:rPr lang="en-US" dirty="0" smtClean="0"/>
              <a:t/>
            </a:r>
            <a:br>
              <a:rPr lang="en-US" dirty="0" smtClean="0"/>
            </a:br>
            <a:endParaRPr lang="es-CO" dirty="0"/>
          </a:p>
        </p:txBody>
      </p:sp>
      <p:pic>
        <p:nvPicPr>
          <p:cNvPr id="3" name="Picture 2" descr="don%20gonzalo.jpg"/>
          <p:cNvPicPr>
            <a:picLocks noChangeAspect="1"/>
          </p:cNvPicPr>
          <p:nvPr/>
        </p:nvPicPr>
        <p:blipFill>
          <a:blip r:embed="rId2" cstate="print"/>
          <a:stretch>
            <a:fillRect/>
          </a:stretch>
        </p:blipFill>
        <p:spPr>
          <a:xfrm>
            <a:off x="1143000" y="990600"/>
            <a:ext cx="2362200" cy="5511800"/>
          </a:xfrm>
          <a:prstGeom prst="rect">
            <a:avLst/>
          </a:prstGeom>
        </p:spPr>
      </p:pic>
      <p:sp>
        <p:nvSpPr>
          <p:cNvPr id="5" name="Rectangle 4"/>
          <p:cNvSpPr/>
          <p:nvPr/>
        </p:nvSpPr>
        <p:spPr>
          <a:xfrm>
            <a:off x="4038600" y="990600"/>
            <a:ext cx="4572000" cy="5632311"/>
          </a:xfrm>
          <a:prstGeom prst="rect">
            <a:avLst/>
          </a:prstGeom>
        </p:spPr>
        <p:txBody>
          <a:bodyPr>
            <a:spAutoFit/>
          </a:bodyPr>
          <a:lstStyle/>
          <a:p>
            <a:r>
              <a:rPr lang="es-CO" sz="2000" b="1" dirty="0" smtClean="0"/>
              <a:t> Es amigo del rey de Castilla y se obsesiona por la honra,  pero ignora las aventuras secretas de su hija con el marqués de la Mota.</a:t>
            </a:r>
          </a:p>
          <a:p>
            <a:r>
              <a:rPr lang="es-CO" sz="2000" b="1" dirty="0" smtClean="0"/>
              <a:t>El padre de doña Ana y víctima de asesinato a manos de don Juan.</a:t>
            </a:r>
          </a:p>
          <a:p>
            <a:r>
              <a:rPr lang="es-CO" sz="2000" b="1" dirty="0" smtClean="0"/>
              <a:t> </a:t>
            </a:r>
            <a:r>
              <a:rPr lang="es-CO" sz="2000" b="1" dirty="0"/>
              <a:t>S</a:t>
            </a:r>
            <a:r>
              <a:rPr lang="es-CO" sz="2000" b="1" dirty="0" smtClean="0"/>
              <a:t>e representa como una persona extremadamente convencional y rígida al principio de la obra. </a:t>
            </a:r>
          </a:p>
          <a:p>
            <a:r>
              <a:rPr lang="es-CO" sz="2000" b="1" dirty="0" smtClean="0"/>
              <a:t> Su muerte es injusta pero se puede ver como un castigo por su falta de auto control.  </a:t>
            </a:r>
          </a:p>
          <a:p>
            <a:r>
              <a:rPr lang="es-CO" sz="2000" b="1" dirty="0" smtClean="0"/>
              <a:t>Provoca cierta compasión pero se representa en una forma irónica.   </a:t>
            </a:r>
          </a:p>
          <a:p>
            <a:r>
              <a:rPr lang="es-CO" sz="2000" b="1" dirty="0" smtClean="0"/>
              <a:t>Tiene que parecer algo espantoso cuando reaparece como fantasma, pero también representa la justicia de Dios.</a:t>
            </a:r>
            <a:endParaRPr lang="es-CO"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O" b="1" dirty="0" smtClean="0"/>
              <a:t>El rey de Castilla</a:t>
            </a:r>
            <a:r>
              <a:rPr lang="es-CO" dirty="0" smtClean="0"/>
              <a:t/>
            </a:r>
            <a:br>
              <a:rPr lang="es-CO" dirty="0" smtClean="0"/>
            </a:br>
            <a:endParaRPr lang="es-CO" dirty="0"/>
          </a:p>
        </p:txBody>
      </p:sp>
      <p:sp>
        <p:nvSpPr>
          <p:cNvPr id="3" name="Rectangle 2"/>
          <p:cNvSpPr/>
          <p:nvPr/>
        </p:nvSpPr>
        <p:spPr>
          <a:xfrm>
            <a:off x="4114800" y="914400"/>
            <a:ext cx="4572000" cy="5632311"/>
          </a:xfrm>
          <a:prstGeom prst="rect">
            <a:avLst/>
          </a:prstGeom>
        </p:spPr>
        <p:txBody>
          <a:bodyPr>
            <a:spAutoFit/>
          </a:bodyPr>
          <a:lstStyle/>
          <a:p>
            <a:r>
              <a:rPr lang="es-CO" sz="2000" b="1" dirty="0" smtClean="0"/>
              <a:t>Vive en Sevilla y es él quien arregla las bodas al final del drama para restablecer el orden. </a:t>
            </a:r>
          </a:p>
          <a:p>
            <a:r>
              <a:rPr lang="es-CO" sz="2000" b="1" dirty="0" smtClean="0"/>
              <a:t> Es la voz de autoridad de la obra.  </a:t>
            </a:r>
          </a:p>
          <a:p>
            <a:r>
              <a:rPr lang="es-CO" sz="2000" b="1" dirty="0" smtClean="0"/>
              <a:t>Tirso lo representa como el establecedor del orden pero sus arreglos son fallidos. </a:t>
            </a:r>
          </a:p>
          <a:p>
            <a:r>
              <a:rPr lang="es-CO" sz="2000" b="1" dirty="0" smtClean="0"/>
              <a:t> No es el monarca idealizado de muchas obras de la Edad de Oro. </a:t>
            </a:r>
          </a:p>
          <a:p>
            <a:r>
              <a:rPr lang="es-CO" sz="2000" b="1" dirty="0" smtClean="0"/>
              <a:t> En la escena final, después de recibir varias quejas de los otros personajes en la obra se redime al recibir la noticia de la muerte de don Juan, lo cuál le permite arreglar sus planes fallidos.  </a:t>
            </a:r>
          </a:p>
          <a:p>
            <a:r>
              <a:rPr lang="es-CO" sz="2000" b="1" dirty="0" smtClean="0"/>
              <a:t>Como líder es menos que ideal, y representa la corrupción y el egoísmo de la monarquía.</a:t>
            </a:r>
            <a:r>
              <a:rPr lang="es-CO" sz="2000" dirty="0" smtClean="0"/>
              <a:t> </a:t>
            </a:r>
            <a:r>
              <a:rPr lang="es-CO" dirty="0" smtClean="0"/>
              <a:t>   </a:t>
            </a:r>
            <a:endParaRPr lang="es-CO" dirty="0"/>
          </a:p>
        </p:txBody>
      </p:sp>
      <p:pic>
        <p:nvPicPr>
          <p:cNvPr id="4" name="Picture 3" descr="el%20rey%20de%20sevilla.jpg"/>
          <p:cNvPicPr>
            <a:picLocks noChangeAspect="1"/>
          </p:cNvPicPr>
          <p:nvPr/>
        </p:nvPicPr>
        <p:blipFill>
          <a:blip r:embed="rId2" cstate="print"/>
          <a:stretch>
            <a:fillRect/>
          </a:stretch>
        </p:blipFill>
        <p:spPr>
          <a:xfrm>
            <a:off x="1219200" y="1066800"/>
            <a:ext cx="2714625" cy="5105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O" sz="7300" b="1" dirty="0" smtClean="0"/>
              <a:t>Fabio</a:t>
            </a:r>
            <a:r>
              <a:rPr lang="es-CO" dirty="0" smtClean="0"/>
              <a:t/>
            </a:r>
            <a:br>
              <a:rPr lang="es-CO" dirty="0" smtClean="0"/>
            </a:br>
            <a:endParaRPr lang="es-CO" dirty="0"/>
          </a:p>
        </p:txBody>
      </p:sp>
      <p:pic>
        <p:nvPicPr>
          <p:cNvPr id="3" name="Picture 2" descr="fabio.jpg"/>
          <p:cNvPicPr>
            <a:picLocks noChangeAspect="1"/>
          </p:cNvPicPr>
          <p:nvPr/>
        </p:nvPicPr>
        <p:blipFill>
          <a:blip r:embed="rId2" cstate="print"/>
          <a:stretch>
            <a:fillRect/>
          </a:stretch>
        </p:blipFill>
        <p:spPr>
          <a:xfrm>
            <a:off x="5867400" y="0"/>
            <a:ext cx="2454313" cy="6858000"/>
          </a:xfrm>
          <a:prstGeom prst="rect">
            <a:avLst/>
          </a:prstGeom>
        </p:spPr>
      </p:pic>
      <p:sp>
        <p:nvSpPr>
          <p:cNvPr id="4" name="Rectangle 3"/>
          <p:cNvSpPr/>
          <p:nvPr/>
        </p:nvSpPr>
        <p:spPr>
          <a:xfrm>
            <a:off x="1219200" y="1905000"/>
            <a:ext cx="4572000" cy="2554545"/>
          </a:xfrm>
          <a:prstGeom prst="rect">
            <a:avLst/>
          </a:prstGeom>
        </p:spPr>
        <p:txBody>
          <a:bodyPr>
            <a:spAutoFit/>
          </a:bodyPr>
          <a:lstStyle/>
          <a:p>
            <a:r>
              <a:rPr lang="es-CO" sz="4000" b="1" dirty="0" smtClean="0"/>
              <a:t>Es el criado del rey de Castilla y la voz de la voz de la autoridad.</a:t>
            </a:r>
            <a:endParaRPr lang="es-CO" sz="4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498080" cy="1143000"/>
          </a:xfrm>
        </p:spPr>
        <p:txBody>
          <a:bodyPr>
            <a:normAutofit fontScale="90000"/>
          </a:bodyPr>
          <a:lstStyle/>
          <a:p>
            <a:r>
              <a:rPr lang="es-CO" b="1" dirty="0" smtClean="0"/>
              <a:t>Tisbea</a:t>
            </a:r>
            <a:r>
              <a:rPr lang="es-CO" dirty="0" smtClean="0"/>
              <a:t/>
            </a:r>
            <a:br>
              <a:rPr lang="es-CO" dirty="0" smtClean="0"/>
            </a:br>
            <a:endParaRPr lang="es-CO" dirty="0"/>
          </a:p>
        </p:txBody>
      </p:sp>
      <p:pic>
        <p:nvPicPr>
          <p:cNvPr id="1026" name="Picture 2" descr="C:\Documents and Settings\221162\Local Settings\Temporary Internet Files\Content.IE5\L53JST64\MP900414051[1].jpg"/>
          <p:cNvPicPr>
            <a:picLocks noChangeAspect="1" noChangeArrowheads="1"/>
          </p:cNvPicPr>
          <p:nvPr/>
        </p:nvPicPr>
        <p:blipFill>
          <a:blip r:embed="rId2" cstate="print"/>
          <a:srcRect/>
          <a:stretch>
            <a:fillRect/>
          </a:stretch>
        </p:blipFill>
        <p:spPr bwMode="auto">
          <a:xfrm>
            <a:off x="5181600" y="0"/>
            <a:ext cx="3962400" cy="6858000"/>
          </a:xfrm>
          <a:prstGeom prst="rect">
            <a:avLst/>
          </a:prstGeom>
          <a:noFill/>
        </p:spPr>
      </p:pic>
      <p:pic>
        <p:nvPicPr>
          <p:cNvPr id="3" name="Picture 2" descr="tisbea.jpg"/>
          <p:cNvPicPr>
            <a:picLocks noChangeAspect="1"/>
          </p:cNvPicPr>
          <p:nvPr/>
        </p:nvPicPr>
        <p:blipFill>
          <a:blip r:embed="rId3" cstate="print"/>
          <a:stretch>
            <a:fillRect/>
          </a:stretch>
        </p:blipFill>
        <p:spPr>
          <a:xfrm>
            <a:off x="5638800" y="1524000"/>
            <a:ext cx="2946400" cy="4419600"/>
          </a:xfrm>
          <a:prstGeom prst="rect">
            <a:avLst/>
          </a:prstGeom>
        </p:spPr>
      </p:pic>
      <p:pic>
        <p:nvPicPr>
          <p:cNvPr id="1027" name="Picture 3" descr="C:\Documents and Settings\221162\Local Settings\Temporary Internet Files\Content.IE5\KB6IW3OU\MC900330329[1].wmf"/>
          <p:cNvPicPr>
            <a:picLocks noChangeAspect="1" noChangeArrowheads="1"/>
          </p:cNvPicPr>
          <p:nvPr/>
        </p:nvPicPr>
        <p:blipFill>
          <a:blip r:embed="rId4" cstate="print"/>
          <a:srcRect/>
          <a:stretch>
            <a:fillRect/>
          </a:stretch>
        </p:blipFill>
        <p:spPr bwMode="auto">
          <a:xfrm>
            <a:off x="5562600" y="457200"/>
            <a:ext cx="3200400" cy="956650"/>
          </a:xfrm>
          <a:prstGeom prst="rect">
            <a:avLst/>
          </a:prstGeom>
          <a:noFill/>
        </p:spPr>
      </p:pic>
      <p:sp>
        <p:nvSpPr>
          <p:cNvPr id="6" name="Rectangle 5"/>
          <p:cNvSpPr/>
          <p:nvPr/>
        </p:nvSpPr>
        <p:spPr>
          <a:xfrm>
            <a:off x="990600" y="685800"/>
            <a:ext cx="4267200" cy="5940088"/>
          </a:xfrm>
          <a:prstGeom prst="rect">
            <a:avLst/>
          </a:prstGeom>
        </p:spPr>
        <p:txBody>
          <a:bodyPr wrap="square">
            <a:spAutoFit/>
          </a:bodyPr>
          <a:lstStyle/>
          <a:p>
            <a:r>
              <a:rPr lang="es-CO" sz="2000" b="1" dirty="0" smtClean="0"/>
              <a:t>Es una pescadora que vive en la costa de España, en Tarragona.  </a:t>
            </a:r>
          </a:p>
          <a:p>
            <a:r>
              <a:rPr lang="es-CO" sz="2000" b="1" dirty="0" smtClean="0"/>
              <a:t>Es la segunda mujer que la que don Juan goza.  </a:t>
            </a:r>
          </a:p>
          <a:p>
            <a:r>
              <a:rPr lang="es-CO" sz="2000" b="1" dirty="0" smtClean="0"/>
              <a:t>Es </a:t>
            </a:r>
            <a:r>
              <a:rPr lang="es-CO" sz="2000" b="1" dirty="0"/>
              <a:t>una pescadora humilde y muy atractiva.  </a:t>
            </a:r>
            <a:endParaRPr lang="es-CO" sz="2000" b="1" dirty="0" smtClean="0"/>
          </a:p>
          <a:p>
            <a:r>
              <a:rPr lang="es-CO" sz="2000" b="1" dirty="0" smtClean="0"/>
              <a:t>Se </a:t>
            </a:r>
            <a:r>
              <a:rPr lang="es-CO" sz="2000" b="1" dirty="0"/>
              <a:t>debe representar como una mujer esquiva, que utiliza su belleza como herramienta para manipular a los hombres. </a:t>
            </a:r>
            <a:endParaRPr lang="es-CO" sz="2000" b="1" dirty="0" smtClean="0"/>
          </a:p>
          <a:p>
            <a:r>
              <a:rPr lang="es-CO" sz="2000" b="1" dirty="0" smtClean="0"/>
              <a:t> </a:t>
            </a:r>
            <a:r>
              <a:rPr lang="es-CO" sz="2000" b="1" dirty="0"/>
              <a:t>Está basada en el tipo literario modelado en las pastoras de las novelas pastoriles del siglo XVI.  </a:t>
            </a:r>
            <a:endParaRPr lang="es-CO" sz="2000" b="1" dirty="0" smtClean="0"/>
          </a:p>
          <a:p>
            <a:r>
              <a:rPr lang="es-CO" sz="2000" b="1" dirty="0" smtClean="0"/>
              <a:t>Lo </a:t>
            </a:r>
            <a:r>
              <a:rPr lang="es-CO" sz="2000" b="1" dirty="0"/>
              <a:t>que la hace interesante es la pasión que esconde detrás de un exterior bello pero frío.  La ironía de su caída en las garras de don Juan es que la manipuladora fue manipulada.  </a:t>
            </a:r>
            <a:endParaRPr lang="es-CO"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O" b="1" dirty="0" smtClean="0"/>
              <a:t>Belisa</a:t>
            </a:r>
            <a:r>
              <a:rPr lang="es-CO" b="1" dirty="0" smtClean="0"/>
              <a:t> 1 y </a:t>
            </a:r>
            <a:r>
              <a:rPr lang="es-CO" b="1" dirty="0" smtClean="0"/>
              <a:t>Belisa</a:t>
            </a:r>
            <a:r>
              <a:rPr lang="es-CO" b="1" dirty="0" smtClean="0"/>
              <a:t> II</a:t>
            </a:r>
            <a:r>
              <a:rPr lang="es-CO" dirty="0" smtClean="0"/>
              <a:t/>
            </a:r>
            <a:br>
              <a:rPr lang="es-CO" dirty="0" smtClean="0"/>
            </a:br>
            <a:endParaRPr lang="es-CO" dirty="0"/>
          </a:p>
        </p:txBody>
      </p:sp>
      <p:pic>
        <p:nvPicPr>
          <p:cNvPr id="3" name="Picture 2" descr="belisa1.jpg"/>
          <p:cNvPicPr>
            <a:picLocks noChangeAspect="1"/>
          </p:cNvPicPr>
          <p:nvPr/>
        </p:nvPicPr>
        <p:blipFill>
          <a:blip r:embed="rId2" cstate="print"/>
          <a:stretch>
            <a:fillRect/>
          </a:stretch>
        </p:blipFill>
        <p:spPr>
          <a:xfrm>
            <a:off x="1323500" y="1295400"/>
            <a:ext cx="2025089" cy="5410200"/>
          </a:xfrm>
          <a:prstGeom prst="rect">
            <a:avLst/>
          </a:prstGeom>
        </p:spPr>
      </p:pic>
      <p:pic>
        <p:nvPicPr>
          <p:cNvPr id="4" name="Picture 3" descr="belisa2.jpg"/>
          <p:cNvPicPr>
            <a:picLocks noChangeAspect="1"/>
          </p:cNvPicPr>
          <p:nvPr/>
        </p:nvPicPr>
        <p:blipFill>
          <a:blip r:embed="rId3" cstate="print"/>
          <a:stretch>
            <a:fillRect/>
          </a:stretch>
        </p:blipFill>
        <p:spPr>
          <a:xfrm>
            <a:off x="3505200" y="1371600"/>
            <a:ext cx="2066925" cy="5028807"/>
          </a:xfrm>
          <a:prstGeom prst="rect">
            <a:avLst/>
          </a:prstGeom>
        </p:spPr>
      </p:pic>
      <p:sp>
        <p:nvSpPr>
          <p:cNvPr id="5" name="Rectangle 4"/>
          <p:cNvSpPr/>
          <p:nvPr/>
        </p:nvSpPr>
        <p:spPr>
          <a:xfrm>
            <a:off x="5715000" y="304800"/>
            <a:ext cx="3200400" cy="6186309"/>
          </a:xfrm>
          <a:prstGeom prst="rect">
            <a:avLst/>
          </a:prstGeom>
        </p:spPr>
        <p:txBody>
          <a:bodyPr wrap="square">
            <a:spAutoFit/>
          </a:bodyPr>
          <a:lstStyle/>
          <a:p>
            <a:r>
              <a:rPr lang="es-CO" b="1" dirty="0" smtClean="0"/>
              <a:t>Es interesante, pero parece que hay dos personajes distintos con el nombre de </a:t>
            </a:r>
            <a:r>
              <a:rPr lang="es-CO" b="1" dirty="0" smtClean="0"/>
              <a:t>Belisa</a:t>
            </a:r>
            <a:r>
              <a:rPr lang="es-CO" b="1" dirty="0" smtClean="0"/>
              <a:t>.  </a:t>
            </a:r>
          </a:p>
          <a:p>
            <a:r>
              <a:rPr lang="es-CO" b="1" dirty="0" smtClean="0"/>
              <a:t>Al final de la primera jornada, hay una amiga de </a:t>
            </a:r>
            <a:r>
              <a:rPr lang="es-CO" b="1" dirty="0" smtClean="0"/>
              <a:t>Tisbea</a:t>
            </a:r>
            <a:r>
              <a:rPr lang="es-CO" b="1" dirty="0" smtClean="0"/>
              <a:t> que se llama </a:t>
            </a:r>
            <a:r>
              <a:rPr lang="es-CO" b="1" dirty="0" smtClean="0"/>
              <a:t>Belisa</a:t>
            </a:r>
            <a:r>
              <a:rPr lang="es-CO" b="1" dirty="0" smtClean="0"/>
              <a:t> y la criada de Aminta también se llama </a:t>
            </a:r>
            <a:r>
              <a:rPr lang="es-CO" b="1" dirty="0" smtClean="0"/>
              <a:t>Belisa</a:t>
            </a:r>
            <a:r>
              <a:rPr lang="es-CO" b="1" dirty="0" smtClean="0"/>
              <a:t>.  </a:t>
            </a:r>
          </a:p>
          <a:p>
            <a:r>
              <a:rPr lang="es-CO" b="1" dirty="0" smtClean="0"/>
              <a:t>No hay ninguna razón para pensar que ésas puedan ser la misma persona. </a:t>
            </a:r>
          </a:p>
          <a:p>
            <a:r>
              <a:rPr lang="es-CO" b="1" dirty="0" smtClean="0"/>
              <a:t> Parece que Tirso no había hecho una distinción entre los dos personajes.  </a:t>
            </a:r>
          </a:p>
          <a:p>
            <a:r>
              <a:rPr lang="es-CO" b="1" dirty="0" smtClean="0"/>
              <a:t>La misma actriz puede representar los dos papeles.  Sin embargo, en nuestra representación usaríamos dos actrices para desempeñar los dos papeles.</a:t>
            </a:r>
            <a:endParaRPr lang="es-CO"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O" sz="6000" b="1" dirty="0" smtClean="0"/>
              <a:t>     </a:t>
            </a:r>
            <a:r>
              <a:rPr lang="es-CO" sz="6000" b="1" dirty="0" smtClean="0"/>
              <a:t>Anfriso</a:t>
            </a:r>
            <a:r>
              <a:rPr lang="es-CO" dirty="0" smtClean="0"/>
              <a:t/>
            </a:r>
            <a:br>
              <a:rPr lang="es-CO" dirty="0" smtClean="0"/>
            </a:br>
            <a:endParaRPr lang="es-CO" dirty="0"/>
          </a:p>
        </p:txBody>
      </p:sp>
      <p:pic>
        <p:nvPicPr>
          <p:cNvPr id="3" name="Picture 2" descr="anfriso.jpg"/>
          <p:cNvPicPr>
            <a:picLocks noChangeAspect="1"/>
          </p:cNvPicPr>
          <p:nvPr/>
        </p:nvPicPr>
        <p:blipFill>
          <a:blip r:embed="rId2" cstate="print"/>
          <a:stretch>
            <a:fillRect/>
          </a:stretch>
        </p:blipFill>
        <p:spPr>
          <a:xfrm>
            <a:off x="6539922" y="0"/>
            <a:ext cx="2604078" cy="6858000"/>
          </a:xfrm>
          <a:prstGeom prst="rect">
            <a:avLst/>
          </a:prstGeom>
        </p:spPr>
      </p:pic>
      <p:sp>
        <p:nvSpPr>
          <p:cNvPr id="4" name="Rectangle 3"/>
          <p:cNvSpPr/>
          <p:nvPr/>
        </p:nvSpPr>
        <p:spPr>
          <a:xfrm>
            <a:off x="1447800" y="1447800"/>
            <a:ext cx="4572000" cy="5016758"/>
          </a:xfrm>
          <a:prstGeom prst="rect">
            <a:avLst/>
          </a:prstGeom>
        </p:spPr>
        <p:txBody>
          <a:bodyPr>
            <a:spAutoFit/>
          </a:bodyPr>
          <a:lstStyle/>
          <a:p>
            <a:r>
              <a:rPr lang="es-CO" sz="3200" b="1" dirty="0" smtClean="0"/>
              <a:t>Es pescador humilde y de sentimientos genuinos. </a:t>
            </a:r>
          </a:p>
          <a:p>
            <a:r>
              <a:rPr lang="es-CO" sz="3200" b="1" dirty="0" smtClean="0"/>
              <a:t> Al final del drama, se casará con </a:t>
            </a:r>
            <a:r>
              <a:rPr lang="es-CO" sz="3200" b="1" dirty="0" smtClean="0"/>
              <a:t>Tisbea</a:t>
            </a:r>
            <a:r>
              <a:rPr lang="es-CO" sz="3200" b="1" dirty="0" smtClean="0"/>
              <a:t>.  </a:t>
            </a:r>
          </a:p>
          <a:p>
            <a:r>
              <a:rPr lang="es-CO" sz="3200" b="1" dirty="0" smtClean="0"/>
              <a:t>Se </a:t>
            </a:r>
            <a:r>
              <a:rPr lang="es-CO" sz="3200" b="1" dirty="0"/>
              <a:t>pone celoso cuando aparece don Juan en la vida de </a:t>
            </a:r>
            <a:r>
              <a:rPr lang="es-CO" sz="3200" b="1" dirty="0"/>
              <a:t>Tisbea</a:t>
            </a:r>
            <a:r>
              <a:rPr lang="es-CO" sz="3200" b="1" dirty="0"/>
              <a:t>.  </a:t>
            </a:r>
            <a:endParaRPr lang="es-CO" sz="3200" b="1" dirty="0" smtClean="0"/>
          </a:p>
          <a:p>
            <a:r>
              <a:rPr lang="es-CO" sz="3200" b="1" dirty="0" smtClean="0"/>
              <a:t>Tiene </a:t>
            </a:r>
            <a:r>
              <a:rPr lang="es-CO" sz="3200" b="1" dirty="0"/>
              <a:t>entre 25 y 35 años.</a:t>
            </a:r>
            <a:endParaRPr lang="es-CO" sz="3200" dirty="0"/>
          </a:p>
        </p:txBody>
      </p:sp>
      <p:pic>
        <p:nvPicPr>
          <p:cNvPr id="2050" name="Picture 2" descr="C:\Documents and Settings\221162\Local Settings\Temporary Internet Files\Content.IE5\HT6IIBVS\MC900233594[1].wmf"/>
          <p:cNvPicPr>
            <a:picLocks noChangeAspect="1" noChangeArrowheads="1"/>
          </p:cNvPicPr>
          <p:nvPr/>
        </p:nvPicPr>
        <p:blipFill>
          <a:blip r:embed="rId3" cstate="print"/>
          <a:srcRect/>
          <a:stretch>
            <a:fillRect/>
          </a:stretch>
        </p:blipFill>
        <p:spPr bwMode="auto">
          <a:xfrm>
            <a:off x="5410200" y="5906023"/>
            <a:ext cx="1444663" cy="725640"/>
          </a:xfrm>
          <a:prstGeom prst="rect">
            <a:avLst/>
          </a:prstGeom>
          <a:noFill/>
        </p:spPr>
      </p:pic>
      <p:pic>
        <p:nvPicPr>
          <p:cNvPr id="2051" name="Picture 3" descr="C:\Documents and Settings\221162\Local Settings\Temporary Internet Files\Content.IE5\KB6IW3OU\MC900338476[1].wmf"/>
          <p:cNvPicPr>
            <a:picLocks noChangeAspect="1" noChangeArrowheads="1"/>
          </p:cNvPicPr>
          <p:nvPr/>
        </p:nvPicPr>
        <p:blipFill>
          <a:blip r:embed="rId4" cstate="print"/>
          <a:srcRect/>
          <a:stretch>
            <a:fillRect/>
          </a:stretch>
        </p:blipFill>
        <p:spPr bwMode="auto">
          <a:xfrm>
            <a:off x="5105400" y="152400"/>
            <a:ext cx="1756258" cy="141797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O" sz="6000" b="1" dirty="0" smtClean="0"/>
              <a:t>Coridón</a:t>
            </a:r>
            <a:r>
              <a:rPr lang="es-CO" dirty="0" smtClean="0"/>
              <a:t/>
            </a:r>
            <a:br>
              <a:rPr lang="es-CO" dirty="0" smtClean="0"/>
            </a:br>
            <a:endParaRPr lang="es-CO" dirty="0"/>
          </a:p>
        </p:txBody>
      </p:sp>
      <p:pic>
        <p:nvPicPr>
          <p:cNvPr id="3" name="Picture 2" descr="coridon.jpg"/>
          <p:cNvPicPr>
            <a:picLocks noChangeAspect="1"/>
          </p:cNvPicPr>
          <p:nvPr/>
        </p:nvPicPr>
        <p:blipFill>
          <a:blip r:embed="rId2" cstate="print"/>
          <a:stretch>
            <a:fillRect/>
          </a:stretch>
        </p:blipFill>
        <p:spPr>
          <a:xfrm>
            <a:off x="5410200" y="0"/>
            <a:ext cx="3134708" cy="6858000"/>
          </a:xfrm>
          <a:prstGeom prst="rect">
            <a:avLst/>
          </a:prstGeom>
        </p:spPr>
      </p:pic>
      <p:sp>
        <p:nvSpPr>
          <p:cNvPr id="4" name="Rectangle 3"/>
          <p:cNvSpPr/>
          <p:nvPr/>
        </p:nvSpPr>
        <p:spPr>
          <a:xfrm>
            <a:off x="1295400" y="1295400"/>
            <a:ext cx="4495800" cy="2585323"/>
          </a:xfrm>
          <a:prstGeom prst="rect">
            <a:avLst/>
          </a:prstGeom>
        </p:spPr>
        <p:txBody>
          <a:bodyPr wrap="square">
            <a:spAutoFit/>
          </a:bodyPr>
          <a:lstStyle/>
          <a:p>
            <a:r>
              <a:rPr lang="es-CO" sz="5400" b="1" dirty="0" smtClean="0"/>
              <a:t>Es pescador y amigo de </a:t>
            </a:r>
            <a:r>
              <a:rPr lang="es-CO" sz="5400" b="1" dirty="0" smtClean="0"/>
              <a:t>Anfriso</a:t>
            </a:r>
            <a:r>
              <a:rPr lang="es-CO" b="1" dirty="0" smtClean="0"/>
              <a:t>.</a:t>
            </a:r>
            <a:endParaRPr lang="es-CO" dirty="0"/>
          </a:p>
        </p:txBody>
      </p:sp>
      <p:pic>
        <p:nvPicPr>
          <p:cNvPr id="3075" name="Picture 3" descr="C:\Documents and Settings\221162\Local Settings\Temporary Internet Files\Content.IE5\PMD22XO1\MC900078765[1].wmf"/>
          <p:cNvPicPr>
            <a:picLocks noChangeAspect="1" noChangeArrowheads="1"/>
          </p:cNvPicPr>
          <p:nvPr/>
        </p:nvPicPr>
        <p:blipFill>
          <a:blip r:embed="rId3" cstate="print"/>
          <a:srcRect/>
          <a:stretch>
            <a:fillRect/>
          </a:stretch>
        </p:blipFill>
        <p:spPr bwMode="auto">
          <a:xfrm>
            <a:off x="2819400" y="3886200"/>
            <a:ext cx="2822575" cy="2643187"/>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O" b="1" dirty="0" smtClean="0"/>
              <a:t>Gaseno</a:t>
            </a:r>
            <a:r>
              <a:rPr lang="es-CO" dirty="0" smtClean="0"/>
              <a:t/>
            </a:r>
            <a:br>
              <a:rPr lang="es-CO" dirty="0" smtClean="0"/>
            </a:br>
            <a:endParaRPr lang="es-CO" dirty="0"/>
          </a:p>
        </p:txBody>
      </p:sp>
      <p:pic>
        <p:nvPicPr>
          <p:cNvPr id="3" name="Picture 2" descr="gaseno.jpg"/>
          <p:cNvPicPr>
            <a:picLocks noChangeAspect="1"/>
          </p:cNvPicPr>
          <p:nvPr/>
        </p:nvPicPr>
        <p:blipFill>
          <a:blip r:embed="rId2" cstate="print"/>
          <a:stretch>
            <a:fillRect/>
          </a:stretch>
        </p:blipFill>
        <p:spPr>
          <a:xfrm>
            <a:off x="1066800" y="914400"/>
            <a:ext cx="3108676" cy="5943600"/>
          </a:xfrm>
          <a:prstGeom prst="rect">
            <a:avLst/>
          </a:prstGeom>
        </p:spPr>
      </p:pic>
      <p:sp>
        <p:nvSpPr>
          <p:cNvPr id="4" name="Rectangle 3"/>
          <p:cNvSpPr/>
          <p:nvPr/>
        </p:nvSpPr>
        <p:spPr>
          <a:xfrm>
            <a:off x="4191000" y="1524000"/>
            <a:ext cx="4572000" cy="4031873"/>
          </a:xfrm>
          <a:prstGeom prst="rect">
            <a:avLst/>
          </a:prstGeom>
        </p:spPr>
        <p:txBody>
          <a:bodyPr wrap="square">
            <a:spAutoFit/>
          </a:bodyPr>
          <a:lstStyle/>
          <a:p>
            <a:r>
              <a:rPr lang="es-CO" sz="3200" b="1" dirty="0" smtClean="0"/>
              <a:t>Es labrador, padre de Aminta y amigo de Batricio.  </a:t>
            </a:r>
          </a:p>
          <a:p>
            <a:r>
              <a:rPr lang="es-CO" sz="3200" b="1" dirty="0" smtClean="0"/>
              <a:t>No aparece en el drama hasta el final de la segunda jornada durante la boda entre Batricio y Aminta.</a:t>
            </a:r>
            <a:endParaRPr lang="es-CO" sz="3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minta.jpg"/>
          <p:cNvPicPr>
            <a:picLocks noChangeAspect="1"/>
          </p:cNvPicPr>
          <p:nvPr/>
        </p:nvPicPr>
        <p:blipFill>
          <a:blip r:embed="rId2" cstate="print"/>
          <a:srcRect r="-2763" b="52941"/>
          <a:stretch>
            <a:fillRect/>
          </a:stretch>
        </p:blipFill>
        <p:spPr>
          <a:xfrm>
            <a:off x="4800600" y="609600"/>
            <a:ext cx="3505200" cy="2438400"/>
          </a:xfrm>
          <a:prstGeom prst="rect">
            <a:avLst/>
          </a:prstGeom>
        </p:spPr>
      </p:pic>
      <p:sp>
        <p:nvSpPr>
          <p:cNvPr id="2" name="Title 1"/>
          <p:cNvSpPr>
            <a:spLocks noGrp="1"/>
          </p:cNvSpPr>
          <p:nvPr>
            <p:ph type="title"/>
          </p:nvPr>
        </p:nvSpPr>
        <p:spPr/>
        <p:txBody>
          <a:bodyPr>
            <a:normAutofit fontScale="90000"/>
          </a:bodyPr>
          <a:lstStyle/>
          <a:p>
            <a:r>
              <a:rPr lang="es-CO" b="1" dirty="0" smtClean="0"/>
              <a:t>Batricio                  Aminta</a:t>
            </a:r>
            <a:r>
              <a:rPr lang="es-CO" dirty="0" smtClean="0"/>
              <a:t/>
            </a:r>
            <a:br>
              <a:rPr lang="es-CO" dirty="0" smtClean="0"/>
            </a:br>
            <a:endParaRPr lang="es-CO" dirty="0"/>
          </a:p>
        </p:txBody>
      </p:sp>
      <p:pic>
        <p:nvPicPr>
          <p:cNvPr id="3" name="Picture 2" descr="batricio.jpg"/>
          <p:cNvPicPr>
            <a:picLocks noChangeAspect="1"/>
          </p:cNvPicPr>
          <p:nvPr/>
        </p:nvPicPr>
        <p:blipFill>
          <a:blip r:embed="rId3" cstate="print"/>
          <a:stretch>
            <a:fillRect/>
          </a:stretch>
        </p:blipFill>
        <p:spPr>
          <a:xfrm>
            <a:off x="1447800" y="762000"/>
            <a:ext cx="1981200" cy="3758478"/>
          </a:xfrm>
          <a:prstGeom prst="rect">
            <a:avLst/>
          </a:prstGeom>
        </p:spPr>
      </p:pic>
      <p:sp>
        <p:nvSpPr>
          <p:cNvPr id="4" name="Rectangle 3"/>
          <p:cNvSpPr/>
          <p:nvPr/>
        </p:nvSpPr>
        <p:spPr>
          <a:xfrm>
            <a:off x="1295400" y="4038600"/>
            <a:ext cx="2438400" cy="2554545"/>
          </a:xfrm>
          <a:prstGeom prst="rect">
            <a:avLst/>
          </a:prstGeom>
        </p:spPr>
        <p:txBody>
          <a:bodyPr wrap="square">
            <a:spAutoFit/>
          </a:bodyPr>
          <a:lstStyle/>
          <a:p>
            <a:r>
              <a:rPr lang="es-CO" sz="2000" b="1" dirty="0" smtClean="0"/>
              <a:t>Es prometido de Aminta.  Se casa con ella, pero ellos no consuman el matrimonio porque don Juan interrumpe la boda.</a:t>
            </a:r>
            <a:endParaRPr lang="es-CO" sz="2000" dirty="0"/>
          </a:p>
        </p:txBody>
      </p:sp>
      <p:sp>
        <p:nvSpPr>
          <p:cNvPr id="5" name="Rectangle 4"/>
          <p:cNvSpPr/>
          <p:nvPr/>
        </p:nvSpPr>
        <p:spPr>
          <a:xfrm>
            <a:off x="3962400" y="3200400"/>
            <a:ext cx="4953000" cy="3416320"/>
          </a:xfrm>
          <a:prstGeom prst="rect">
            <a:avLst/>
          </a:prstGeom>
        </p:spPr>
        <p:txBody>
          <a:bodyPr wrap="square">
            <a:spAutoFit/>
          </a:bodyPr>
          <a:lstStyle/>
          <a:p>
            <a:r>
              <a:rPr lang="es-CO" b="1" dirty="0" smtClean="0"/>
              <a:t>Es labradora y la prometida de Batricio.  Sin embargo,  ellos no consuman el matrimonio y ella será la tercera mujer gozada por don Juan en este drama.  </a:t>
            </a:r>
          </a:p>
          <a:p>
            <a:r>
              <a:rPr lang="es-CO" b="1" dirty="0" smtClean="0"/>
              <a:t>Es </a:t>
            </a:r>
            <a:r>
              <a:rPr lang="es-CO" b="1" dirty="0"/>
              <a:t>joven y bonita, y es un personaje menos complejo que el de </a:t>
            </a:r>
            <a:r>
              <a:rPr lang="es-CO" b="1" dirty="0"/>
              <a:t>Tisbea</a:t>
            </a:r>
            <a:r>
              <a:rPr lang="es-CO" b="1" dirty="0"/>
              <a:t>.  </a:t>
            </a:r>
            <a:endParaRPr lang="es-CO" b="1" dirty="0" smtClean="0"/>
          </a:p>
          <a:p>
            <a:r>
              <a:rPr lang="es-CO" b="1" dirty="0" smtClean="0"/>
              <a:t>Es </a:t>
            </a:r>
            <a:r>
              <a:rPr lang="es-CO" b="1" dirty="0"/>
              <a:t>ingenua y honesta, y más virtuosa que las otras mujeres en la obra. </a:t>
            </a:r>
            <a:endParaRPr lang="es-CO" b="1" dirty="0" smtClean="0"/>
          </a:p>
          <a:p>
            <a:r>
              <a:rPr lang="es-CO" b="1" dirty="0" smtClean="0"/>
              <a:t> </a:t>
            </a:r>
            <a:r>
              <a:rPr lang="es-CO" b="1" dirty="0"/>
              <a:t>Ella cae víctima de las manipulaciones de don Juan, pero no como las otras mujeres en la obra, ella obviamente no se merece el destino que le aguarda.</a:t>
            </a:r>
            <a:r>
              <a:rPr lang="es-CO" dirty="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O" b="1" dirty="0" smtClean="0"/>
              <a:t>Doña Ana de Ulloa</a:t>
            </a:r>
            <a:r>
              <a:rPr lang="es-CO" dirty="0" smtClean="0"/>
              <a:t/>
            </a:r>
            <a:br>
              <a:rPr lang="es-CO" dirty="0" smtClean="0"/>
            </a:br>
            <a:endParaRPr lang="es-CO" dirty="0"/>
          </a:p>
        </p:txBody>
      </p:sp>
      <p:pic>
        <p:nvPicPr>
          <p:cNvPr id="3" name="Picture 2" descr="ana.jpg"/>
          <p:cNvPicPr>
            <a:picLocks noChangeAspect="1"/>
          </p:cNvPicPr>
          <p:nvPr/>
        </p:nvPicPr>
        <p:blipFill>
          <a:blip r:embed="rId2" cstate="print"/>
          <a:stretch>
            <a:fillRect/>
          </a:stretch>
        </p:blipFill>
        <p:spPr>
          <a:xfrm>
            <a:off x="6019800" y="0"/>
            <a:ext cx="3124200" cy="6477000"/>
          </a:xfrm>
          <a:prstGeom prst="rect">
            <a:avLst/>
          </a:prstGeom>
        </p:spPr>
      </p:pic>
      <p:sp>
        <p:nvSpPr>
          <p:cNvPr id="4" name="Rectangle 3"/>
          <p:cNvSpPr/>
          <p:nvPr/>
        </p:nvSpPr>
        <p:spPr>
          <a:xfrm>
            <a:off x="1524000" y="1371600"/>
            <a:ext cx="4572000" cy="4154984"/>
          </a:xfrm>
          <a:prstGeom prst="rect">
            <a:avLst/>
          </a:prstGeom>
        </p:spPr>
        <p:txBody>
          <a:bodyPr>
            <a:spAutoFit/>
          </a:bodyPr>
          <a:lstStyle/>
          <a:p>
            <a:r>
              <a:rPr lang="es-CO" sz="2400" b="1" dirty="0" smtClean="0"/>
              <a:t>Es la hija de don Gonzalo de Ulloa.  Durante el drama, está prometida a don Juan y luego al marqués de la Mota.  Al final del drama se casará con el marqués.  Don Juan trata de gozarla, pero al final del drama averiguamos que no tuvo la oportunidad para hacerlo porque don Gonzalo los había interrumpido. </a:t>
            </a:r>
            <a:endParaRPr lang="es-CO"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304800"/>
            <a:ext cx="4038600" cy="523220"/>
          </a:xfrm>
          <a:prstGeom prst="rect">
            <a:avLst/>
          </a:prstGeom>
        </p:spPr>
        <p:txBody>
          <a:bodyPr wrap="square">
            <a:spAutoFit/>
          </a:bodyPr>
          <a:lstStyle/>
          <a:p>
            <a:r>
              <a:rPr lang="es-CO" sz="2800" b="1" dirty="0" smtClean="0"/>
              <a:t>      Don Juan Tenorio</a:t>
            </a:r>
            <a:endParaRPr lang="es-CO" sz="2800" dirty="0"/>
          </a:p>
        </p:txBody>
      </p:sp>
      <p:pic>
        <p:nvPicPr>
          <p:cNvPr id="3" name="Picture 2" descr="don juan.jpg"/>
          <p:cNvPicPr>
            <a:picLocks noChangeAspect="1"/>
          </p:cNvPicPr>
          <p:nvPr/>
        </p:nvPicPr>
        <p:blipFill>
          <a:blip r:embed="rId2" cstate="print"/>
          <a:stretch>
            <a:fillRect/>
          </a:stretch>
        </p:blipFill>
        <p:spPr>
          <a:xfrm>
            <a:off x="152400" y="1143000"/>
            <a:ext cx="2325010" cy="4763742"/>
          </a:xfrm>
          <a:prstGeom prst="rect">
            <a:avLst/>
          </a:prstGeom>
        </p:spPr>
      </p:pic>
      <p:sp>
        <p:nvSpPr>
          <p:cNvPr id="4" name="Rectangle 3"/>
          <p:cNvSpPr/>
          <p:nvPr/>
        </p:nvSpPr>
        <p:spPr>
          <a:xfrm>
            <a:off x="2590800" y="914400"/>
            <a:ext cx="6324600" cy="5078313"/>
          </a:xfrm>
          <a:prstGeom prst="rect">
            <a:avLst/>
          </a:prstGeom>
        </p:spPr>
        <p:txBody>
          <a:bodyPr wrap="square">
            <a:spAutoFit/>
          </a:bodyPr>
          <a:lstStyle/>
          <a:p>
            <a:r>
              <a:rPr lang="es-CO" b="1" dirty="0" smtClean="0"/>
              <a:t>Es el protagonista del drama.  </a:t>
            </a:r>
            <a:r>
              <a:rPr lang="es-CO" b="1" dirty="0"/>
              <a:t>El personaje más importante.  Tiene que ser atractivo, un hombre de más o menos treinta años.  También es arrogante,  </a:t>
            </a:r>
            <a:r>
              <a:rPr lang="es-CO" b="1" dirty="0" smtClean="0"/>
              <a:t>pero </a:t>
            </a:r>
            <a:r>
              <a:rPr lang="es-CO" b="1" dirty="0"/>
              <a:t>no malo.  Sus deseos lo guían y no tiene inhibiciones.  Al contrario de la imagen que se ha construido del don Juan, el Don Juan de Tirso no es un gran amante.  La clave de este personaje es su fascinación con la belleza física de las mujeres y su propia capacidad de burlarse de ellas.  El </a:t>
            </a:r>
            <a:r>
              <a:rPr lang="es-CO" b="1" dirty="0" smtClean="0"/>
              <a:t>desafío </a:t>
            </a:r>
            <a:r>
              <a:rPr lang="es-CO" b="1" dirty="0"/>
              <a:t>y sus propias habilidades de engañarlas le estimulan y le proveen con un sentido de triunfo.  Parece que no tiene conciencia, o si la tiene, le </a:t>
            </a:r>
            <a:r>
              <a:rPr lang="es-CO" b="1" dirty="0" smtClean="0"/>
              <a:t>presta atención</a:t>
            </a:r>
            <a:r>
              <a:rPr lang="es-CO" b="1" dirty="0"/>
              <a:t>.  El es la personificación de la arrogancia y falta de sinceridad entre los jóvenes aristocráticos de su época.  Al final de la obra, don Juan demuestra una valentía extraordinaria cuando se enfrenta con la estatua de don Gonzalo.  La combinación de arrogancia y heroísmo inspiran a la audiencia y la dejan con una imagen más simpática de este personaje clave.</a:t>
            </a:r>
            <a:r>
              <a:rPr lang="es-CO"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5029200" cy="640080"/>
          </a:xfrm>
        </p:spPr>
        <p:txBody>
          <a:bodyPr>
            <a:normAutofit fontScale="90000"/>
          </a:bodyPr>
          <a:lstStyle/>
          <a:p>
            <a:pPr algn="ctr"/>
            <a:r>
              <a:rPr lang="es-CO" b="1" dirty="0" smtClean="0"/>
              <a:t>Catalinón</a:t>
            </a:r>
            <a:r>
              <a:rPr lang="es-CO" dirty="0" smtClean="0"/>
              <a:t/>
            </a:r>
            <a:br>
              <a:rPr lang="es-CO" dirty="0" smtClean="0"/>
            </a:br>
            <a:endParaRPr lang="es-CO" dirty="0"/>
          </a:p>
        </p:txBody>
      </p:sp>
      <p:pic>
        <p:nvPicPr>
          <p:cNvPr id="3" name="Picture 2" descr="catalinon.jpg"/>
          <p:cNvPicPr>
            <a:picLocks noChangeAspect="1"/>
          </p:cNvPicPr>
          <p:nvPr/>
        </p:nvPicPr>
        <p:blipFill>
          <a:blip r:embed="rId2" cstate="print"/>
          <a:stretch>
            <a:fillRect/>
          </a:stretch>
        </p:blipFill>
        <p:spPr>
          <a:xfrm>
            <a:off x="6400800" y="609600"/>
            <a:ext cx="2400300" cy="5257800"/>
          </a:xfrm>
          <a:prstGeom prst="rect">
            <a:avLst/>
          </a:prstGeom>
        </p:spPr>
      </p:pic>
      <p:sp>
        <p:nvSpPr>
          <p:cNvPr id="4" name="Rectangle 3"/>
          <p:cNvSpPr/>
          <p:nvPr/>
        </p:nvSpPr>
        <p:spPr>
          <a:xfrm>
            <a:off x="1295400" y="838200"/>
            <a:ext cx="5105400" cy="5632311"/>
          </a:xfrm>
          <a:prstGeom prst="rect">
            <a:avLst/>
          </a:prstGeom>
        </p:spPr>
        <p:txBody>
          <a:bodyPr wrap="square">
            <a:spAutoFit/>
          </a:bodyPr>
          <a:lstStyle/>
          <a:p>
            <a:r>
              <a:rPr lang="es-CO" sz="2000" b="1" dirty="0" smtClean="0"/>
              <a:t>Es el criado de don Juan.  Como su nombre sugiere, es un cobarde.  Siempre le recuerda de que él que peca en esta vida será castigado en la próxima.  </a:t>
            </a:r>
          </a:p>
          <a:p>
            <a:r>
              <a:rPr lang="es-CO" sz="2000" b="1" dirty="0" smtClean="0"/>
              <a:t>También </a:t>
            </a:r>
            <a:r>
              <a:rPr lang="es-CO" sz="2000" b="1" dirty="0"/>
              <a:t>desempeña el papel del gracioso.  Se presenta como una figura cómica y al mismo tiempo sirve como el alter ego de don Juan. </a:t>
            </a:r>
            <a:endParaRPr lang="es-CO" sz="2000" b="1" dirty="0" smtClean="0"/>
          </a:p>
          <a:p>
            <a:r>
              <a:rPr lang="es-CO" sz="2000" b="1" dirty="0" smtClean="0"/>
              <a:t> </a:t>
            </a:r>
            <a:r>
              <a:rPr lang="es-CO" sz="2000" b="1" dirty="0"/>
              <a:t>Aunque no pueda cambiar las acciones de su amo, él representa la voz de la razón.  </a:t>
            </a:r>
            <a:endParaRPr lang="es-CO" sz="2000" b="1" dirty="0" smtClean="0"/>
          </a:p>
          <a:p>
            <a:r>
              <a:rPr lang="es-CO" sz="2000" b="1" dirty="0" smtClean="0"/>
              <a:t>Como </a:t>
            </a:r>
            <a:r>
              <a:rPr lang="es-CO" sz="2000" b="1" dirty="0"/>
              <a:t>el gracioso típico del Siglo de Oro, su preocupación principal es salvarse a sí mismo, lo cual lo hace </a:t>
            </a:r>
            <a:r>
              <a:rPr lang="es-CO" sz="2000" b="1" dirty="0" smtClean="0"/>
              <a:t>parecer cobarde</a:t>
            </a:r>
            <a:r>
              <a:rPr lang="es-CO" sz="2000" b="1" dirty="0"/>
              <a:t>.  </a:t>
            </a:r>
            <a:endParaRPr lang="es-CO" sz="2000" b="1" dirty="0" smtClean="0"/>
          </a:p>
          <a:p>
            <a:r>
              <a:rPr lang="es-CO" sz="2000" b="1" dirty="0" smtClean="0"/>
              <a:t>También </a:t>
            </a:r>
            <a:r>
              <a:rPr lang="es-CO" sz="2000" b="1" dirty="0"/>
              <a:t>tiene momentos débiles en los cuales, por interés propio, se calla.  Sin embargo, tiene conciencia y es un poco piadoso. </a:t>
            </a:r>
            <a:r>
              <a:rPr lang="es-CO" sz="2000"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s-CO" b="1" dirty="0" smtClean="0"/>
              <a:t>El rey de Nápoles</a:t>
            </a:r>
            <a:r>
              <a:rPr lang="es-CO" dirty="0" smtClean="0"/>
              <a:t/>
            </a:r>
            <a:br>
              <a:rPr lang="es-CO" dirty="0" smtClean="0"/>
            </a:br>
            <a:endParaRPr lang="es-CO" dirty="0"/>
          </a:p>
        </p:txBody>
      </p:sp>
      <p:pic>
        <p:nvPicPr>
          <p:cNvPr id="3" name="Picture 2" descr="el%20rey%20de%20napoles.jpg"/>
          <p:cNvPicPr>
            <a:picLocks noChangeAspect="1"/>
          </p:cNvPicPr>
          <p:nvPr/>
        </p:nvPicPr>
        <p:blipFill>
          <a:blip r:embed="rId2" cstate="print"/>
          <a:stretch>
            <a:fillRect/>
          </a:stretch>
        </p:blipFill>
        <p:spPr>
          <a:xfrm>
            <a:off x="1066800" y="914400"/>
            <a:ext cx="3027209" cy="5334000"/>
          </a:xfrm>
          <a:prstGeom prst="rect">
            <a:avLst/>
          </a:prstGeom>
        </p:spPr>
      </p:pic>
      <p:sp>
        <p:nvSpPr>
          <p:cNvPr id="4" name="Rectangle 3"/>
          <p:cNvSpPr/>
          <p:nvPr/>
        </p:nvSpPr>
        <p:spPr>
          <a:xfrm>
            <a:off x="4267200" y="1219200"/>
            <a:ext cx="4572000" cy="4524315"/>
          </a:xfrm>
          <a:prstGeom prst="rect">
            <a:avLst/>
          </a:prstGeom>
        </p:spPr>
        <p:txBody>
          <a:bodyPr wrap="square">
            <a:spAutoFit/>
          </a:bodyPr>
          <a:lstStyle/>
          <a:p>
            <a:r>
              <a:rPr lang="es-CO" sz="2400" b="1" dirty="0"/>
              <a:t>Su buen nombre es de suma importancia, y  por lo tanto prefiere silenciar cualquier posible escándalo antes de que manche su reputación.  </a:t>
            </a:r>
            <a:endParaRPr lang="es-CO" sz="2400" b="1" dirty="0" smtClean="0"/>
          </a:p>
          <a:p>
            <a:r>
              <a:rPr lang="es-CO" sz="2400" b="1" dirty="0" smtClean="0"/>
              <a:t>Este </a:t>
            </a:r>
            <a:r>
              <a:rPr lang="es-CO" sz="2400" b="1" dirty="0"/>
              <a:t>personaje sirve como una critica del poder dado a los favoritos por las monarquías.   </a:t>
            </a:r>
            <a:endParaRPr lang="es-CO" sz="2400" b="1" dirty="0" smtClean="0"/>
          </a:p>
          <a:p>
            <a:r>
              <a:rPr lang="es-CO" sz="2400" b="1" dirty="0" smtClean="0"/>
              <a:t>Físicamente </a:t>
            </a:r>
            <a:r>
              <a:rPr lang="es-CO" sz="2400" b="1" dirty="0"/>
              <a:t>debe parecer italiano y dar la impresión de tener un poco menos de edad que el rey de Castilla. </a:t>
            </a:r>
            <a:endParaRPr lang="es-CO"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6489192" cy="1143000"/>
          </a:xfrm>
        </p:spPr>
        <p:txBody>
          <a:bodyPr>
            <a:normAutofit fontScale="90000"/>
          </a:bodyPr>
          <a:lstStyle/>
          <a:p>
            <a:r>
              <a:rPr lang="es-CO" b="1" dirty="0" smtClean="0"/>
              <a:t>El duque Octavio</a:t>
            </a:r>
            <a:r>
              <a:rPr lang="es-CO" dirty="0" smtClean="0"/>
              <a:t/>
            </a:r>
            <a:br>
              <a:rPr lang="es-CO" dirty="0" smtClean="0"/>
            </a:br>
            <a:endParaRPr lang="es-CO" dirty="0"/>
          </a:p>
        </p:txBody>
      </p:sp>
      <p:pic>
        <p:nvPicPr>
          <p:cNvPr id="3" name="Picture 2" descr="duque%20octavio.jpg"/>
          <p:cNvPicPr>
            <a:picLocks noChangeAspect="1"/>
          </p:cNvPicPr>
          <p:nvPr/>
        </p:nvPicPr>
        <p:blipFill>
          <a:blip r:embed="rId3" cstate="print"/>
          <a:stretch>
            <a:fillRect/>
          </a:stretch>
        </p:blipFill>
        <p:spPr>
          <a:xfrm>
            <a:off x="5562600" y="685800"/>
            <a:ext cx="3172691" cy="5816600"/>
          </a:xfrm>
          <a:prstGeom prst="rect">
            <a:avLst/>
          </a:prstGeom>
        </p:spPr>
      </p:pic>
      <p:sp>
        <p:nvSpPr>
          <p:cNvPr id="4" name="Rectangle 3"/>
          <p:cNvSpPr/>
          <p:nvPr/>
        </p:nvSpPr>
        <p:spPr>
          <a:xfrm>
            <a:off x="1219200" y="917912"/>
            <a:ext cx="4572000" cy="5940088"/>
          </a:xfrm>
          <a:prstGeom prst="rect">
            <a:avLst/>
          </a:prstGeom>
        </p:spPr>
        <p:txBody>
          <a:bodyPr>
            <a:spAutoFit/>
          </a:bodyPr>
          <a:lstStyle/>
          <a:p>
            <a:r>
              <a:rPr lang="es-CO" sz="2000" b="1" dirty="0" smtClean="0"/>
              <a:t>Al comenzar el drama es el prometido de Isabela.  Pero, tiene que huir a Castilla porque el rey de Nápoles piensa que fue él quien había gozado de Isabela.  </a:t>
            </a:r>
          </a:p>
          <a:p>
            <a:r>
              <a:rPr lang="es-CO" sz="2000" b="1" dirty="0" smtClean="0"/>
              <a:t>Es un caballero noble.  Su desliz con Isabela es menos que admirable pero demuestra una preocupación genuina al recibir las noticias de las indiscreciones de ella.  </a:t>
            </a:r>
          </a:p>
          <a:p>
            <a:r>
              <a:rPr lang="es-CO" sz="2000" b="1" dirty="0" smtClean="0"/>
              <a:t> Se representa como el típico caballero, consiente de su honor y clase social, por lo cual es víctima de las burlas de don Juan.  Debe ser relativamente joven y menos atractivo y atrevido que don Juan.  Quiere tener un duelo con don Juan, pero nunca realmente tiene que luchar. </a:t>
            </a:r>
            <a:endParaRPr lang="es-CO"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O" b="1" dirty="0" smtClean="0"/>
              <a:t>La duquesa Isabela</a:t>
            </a:r>
            <a:r>
              <a:rPr lang="es-CO" dirty="0" smtClean="0"/>
              <a:t/>
            </a:r>
            <a:br>
              <a:rPr lang="es-CO" dirty="0" smtClean="0"/>
            </a:br>
            <a:endParaRPr lang="es-CO" dirty="0"/>
          </a:p>
        </p:txBody>
      </p:sp>
      <p:pic>
        <p:nvPicPr>
          <p:cNvPr id="3" name="Picture 2" descr="isabela.jpg"/>
          <p:cNvPicPr>
            <a:picLocks noChangeAspect="1"/>
          </p:cNvPicPr>
          <p:nvPr/>
        </p:nvPicPr>
        <p:blipFill>
          <a:blip r:embed="rId2" cstate="print"/>
          <a:stretch>
            <a:fillRect/>
          </a:stretch>
        </p:blipFill>
        <p:spPr>
          <a:xfrm>
            <a:off x="5211457" y="990600"/>
            <a:ext cx="3932543" cy="5650943"/>
          </a:xfrm>
          <a:prstGeom prst="rect">
            <a:avLst/>
          </a:prstGeom>
        </p:spPr>
      </p:pic>
      <p:sp>
        <p:nvSpPr>
          <p:cNvPr id="4" name="Rectangle 3"/>
          <p:cNvSpPr/>
          <p:nvPr/>
        </p:nvSpPr>
        <p:spPr>
          <a:xfrm>
            <a:off x="1143000" y="990600"/>
            <a:ext cx="4572000" cy="5632311"/>
          </a:xfrm>
          <a:prstGeom prst="rect">
            <a:avLst/>
          </a:prstGeom>
        </p:spPr>
        <p:txBody>
          <a:bodyPr>
            <a:spAutoFit/>
          </a:bodyPr>
          <a:lstStyle/>
          <a:p>
            <a:r>
              <a:rPr lang="es-CO" sz="2400" b="1" dirty="0" smtClean="0"/>
              <a:t> Es la prometida del duque Octavio y la primera dama que goza don Juan en este drama. </a:t>
            </a:r>
          </a:p>
          <a:p>
            <a:r>
              <a:rPr lang="es-CO" sz="2400" b="1" dirty="0" smtClean="0"/>
              <a:t> Es una mujer de nobleza a quien no le parece importar el riesgo de la deshonra que corre cuándo se permite un desliz.  No hay evidencia amor verdadero por Octavio.  Lo de él es una relación de conveniencia que le salvará la reputación.  Es una mujer físicamente atractiva pero moralmente vacía.</a:t>
            </a:r>
            <a:r>
              <a:rPr lang="es-CO" sz="2400" dirty="0" smtClean="0"/>
              <a:t> </a:t>
            </a:r>
            <a:endParaRPr lang="es-CO"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O" b="1" dirty="0" smtClean="0"/>
              <a:t>Ripio</a:t>
            </a:r>
            <a:r>
              <a:rPr lang="es-CO" dirty="0" smtClean="0"/>
              <a:t/>
            </a:r>
            <a:br>
              <a:rPr lang="es-CO" dirty="0" smtClean="0"/>
            </a:br>
            <a:endParaRPr lang="es-CO" dirty="0"/>
          </a:p>
        </p:txBody>
      </p:sp>
      <p:pic>
        <p:nvPicPr>
          <p:cNvPr id="3" name="Picture 2" descr="ripio.jpg"/>
          <p:cNvPicPr>
            <a:picLocks noChangeAspect="1"/>
          </p:cNvPicPr>
          <p:nvPr/>
        </p:nvPicPr>
        <p:blipFill>
          <a:blip r:embed="rId2" cstate="print"/>
          <a:stretch>
            <a:fillRect/>
          </a:stretch>
        </p:blipFill>
        <p:spPr>
          <a:xfrm>
            <a:off x="4724400" y="152400"/>
            <a:ext cx="3889479" cy="6477000"/>
          </a:xfrm>
          <a:prstGeom prst="rect">
            <a:avLst/>
          </a:prstGeom>
        </p:spPr>
      </p:pic>
      <p:sp>
        <p:nvSpPr>
          <p:cNvPr id="4" name="Rectangle 3"/>
          <p:cNvSpPr/>
          <p:nvPr/>
        </p:nvSpPr>
        <p:spPr>
          <a:xfrm>
            <a:off x="1295400" y="1371600"/>
            <a:ext cx="3048000" cy="4154984"/>
          </a:xfrm>
          <a:prstGeom prst="rect">
            <a:avLst/>
          </a:prstGeom>
        </p:spPr>
        <p:txBody>
          <a:bodyPr wrap="square">
            <a:spAutoFit/>
          </a:bodyPr>
          <a:lstStyle/>
          <a:p>
            <a:r>
              <a:rPr lang="es-CO" sz="2400" b="1" dirty="0" smtClean="0"/>
              <a:t>  Es el criado del duque Octavio. </a:t>
            </a:r>
          </a:p>
          <a:p>
            <a:r>
              <a:rPr lang="es-CO" sz="2400" b="1" dirty="0" smtClean="0"/>
              <a:t> </a:t>
            </a:r>
            <a:r>
              <a:rPr lang="es-CO" sz="2400" b="1" dirty="0"/>
              <a:t>Es la voz de la razón durante la conversación con el duque acerca del amor entre él y doña Isabela.  </a:t>
            </a:r>
            <a:endParaRPr lang="es-CO" sz="2400" b="1" dirty="0" smtClean="0"/>
          </a:p>
          <a:p>
            <a:r>
              <a:rPr lang="es-CO" sz="2400" b="1" dirty="0" smtClean="0"/>
              <a:t>Es </a:t>
            </a:r>
            <a:r>
              <a:rPr lang="es-CO" sz="2400" b="1" dirty="0"/>
              <a:t>joven, pero no tiene que ser atractivo.</a:t>
            </a:r>
            <a:endParaRPr lang="es-CO"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498080" cy="1143000"/>
          </a:xfrm>
        </p:spPr>
        <p:txBody>
          <a:bodyPr>
            <a:normAutofit fontScale="90000"/>
          </a:bodyPr>
          <a:lstStyle/>
          <a:p>
            <a:r>
              <a:rPr lang="es-CO" b="1" dirty="0" smtClean="0"/>
              <a:t>Don Pedro Tenorio</a:t>
            </a:r>
            <a:r>
              <a:rPr lang="es-CO" dirty="0" smtClean="0"/>
              <a:t/>
            </a:r>
            <a:br>
              <a:rPr lang="es-CO" dirty="0" smtClean="0"/>
            </a:br>
            <a:endParaRPr lang="es-CO" dirty="0"/>
          </a:p>
        </p:txBody>
      </p:sp>
      <p:pic>
        <p:nvPicPr>
          <p:cNvPr id="3" name="Picture 2" descr="don%20pedro.jpg"/>
          <p:cNvPicPr>
            <a:picLocks noChangeAspect="1"/>
          </p:cNvPicPr>
          <p:nvPr/>
        </p:nvPicPr>
        <p:blipFill>
          <a:blip r:embed="rId2" cstate="print"/>
          <a:stretch>
            <a:fillRect/>
          </a:stretch>
        </p:blipFill>
        <p:spPr>
          <a:xfrm>
            <a:off x="5486400" y="152400"/>
            <a:ext cx="3211561" cy="6248400"/>
          </a:xfrm>
          <a:prstGeom prst="rect">
            <a:avLst/>
          </a:prstGeom>
        </p:spPr>
      </p:pic>
      <p:sp>
        <p:nvSpPr>
          <p:cNvPr id="4" name="Rectangle 3"/>
          <p:cNvSpPr/>
          <p:nvPr/>
        </p:nvSpPr>
        <p:spPr>
          <a:xfrm>
            <a:off x="1219200" y="990600"/>
            <a:ext cx="4572000" cy="4801314"/>
          </a:xfrm>
          <a:prstGeom prst="rect">
            <a:avLst/>
          </a:prstGeom>
        </p:spPr>
        <p:txBody>
          <a:bodyPr>
            <a:spAutoFit/>
          </a:bodyPr>
          <a:lstStyle/>
          <a:p>
            <a:r>
              <a:rPr lang="es-CO" b="1" dirty="0" smtClean="0"/>
              <a:t>Es el tío de don Juan y embajador de Castilla en Nápoles.  Ayuda a don Juan a fugarse de Nápoles.  Es </a:t>
            </a:r>
            <a:r>
              <a:rPr lang="es-CO" b="1" dirty="0"/>
              <a:t>hermano de don Diego Tenorio.  </a:t>
            </a:r>
            <a:r>
              <a:rPr lang="es-CO" b="1" dirty="0" smtClean="0"/>
              <a:t> </a:t>
            </a:r>
            <a:r>
              <a:rPr lang="es-CO" b="1" dirty="0"/>
              <a:t>Ayuda a su sobrino y deja salir al Duque Octavio </a:t>
            </a:r>
            <a:r>
              <a:rPr lang="es-CO" b="1" dirty="0" smtClean="0"/>
              <a:t>hacia </a:t>
            </a:r>
            <a:r>
              <a:rPr lang="es-CO" b="1" dirty="0"/>
              <a:t>Castilla.  Se puede ver como una versión de don Juan, pero 30 años mayor.  La burla amorosa de su juventud se convierte en otro tipo de burla, la que utiliza cuando decepciona al rey de Nápoles y a Octavio para defender a su sobrino.  </a:t>
            </a:r>
            <a:endParaRPr lang="es-CO" b="1" dirty="0" smtClean="0"/>
          </a:p>
          <a:p>
            <a:r>
              <a:rPr lang="es-CO" b="1" dirty="0" smtClean="0"/>
              <a:t>El </a:t>
            </a:r>
            <a:r>
              <a:rPr lang="es-CO" b="1" dirty="0"/>
              <a:t>paralelo entre el tío y el sobrino se fortalece en el sentido de que ambos engañan a otros y terminan ellos mismos siendo las víctimas de un desengaño.  Es el típico político por quien la duplicidad se hace pasar por diplomacia. </a:t>
            </a:r>
            <a:r>
              <a:rPr lang="es-CO"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O" b="1" dirty="0" smtClean="0"/>
              <a:t>El marqués de la Mota</a:t>
            </a:r>
            <a:r>
              <a:rPr lang="es-CO" dirty="0" smtClean="0"/>
              <a:t/>
            </a:r>
            <a:br>
              <a:rPr lang="es-CO" dirty="0" smtClean="0"/>
            </a:br>
            <a:endParaRPr lang="es-CO" dirty="0"/>
          </a:p>
        </p:txBody>
      </p:sp>
      <p:pic>
        <p:nvPicPr>
          <p:cNvPr id="3" name="Picture 2" descr="marques de Mota.bmp"/>
          <p:cNvPicPr>
            <a:picLocks noChangeAspect="1"/>
          </p:cNvPicPr>
          <p:nvPr/>
        </p:nvPicPr>
        <p:blipFill>
          <a:blip r:embed="rId2" cstate="print"/>
          <a:stretch>
            <a:fillRect/>
          </a:stretch>
        </p:blipFill>
        <p:spPr>
          <a:xfrm>
            <a:off x="5867400" y="1066800"/>
            <a:ext cx="2698955" cy="5029200"/>
          </a:xfrm>
          <a:prstGeom prst="rect">
            <a:avLst/>
          </a:prstGeom>
        </p:spPr>
      </p:pic>
      <p:sp>
        <p:nvSpPr>
          <p:cNvPr id="4" name="Rectangle 3"/>
          <p:cNvSpPr/>
          <p:nvPr/>
        </p:nvSpPr>
        <p:spPr>
          <a:xfrm>
            <a:off x="1371600" y="1066800"/>
            <a:ext cx="4572000" cy="5324535"/>
          </a:xfrm>
          <a:prstGeom prst="rect">
            <a:avLst/>
          </a:prstGeom>
        </p:spPr>
        <p:txBody>
          <a:bodyPr>
            <a:spAutoFit/>
          </a:bodyPr>
          <a:lstStyle/>
          <a:p>
            <a:r>
              <a:rPr lang="es-CO" sz="2000" b="1" dirty="0" smtClean="0"/>
              <a:t>Es amigo de don Juan que vive en Sevilla.  </a:t>
            </a:r>
          </a:p>
          <a:p>
            <a:r>
              <a:rPr lang="es-CO" sz="2000" b="1" dirty="0" smtClean="0"/>
              <a:t>Está enamorado de doña Ana y al final del drama se casará con ella. </a:t>
            </a:r>
          </a:p>
          <a:p>
            <a:r>
              <a:rPr lang="es-CO" sz="2000" b="1" dirty="0" smtClean="0"/>
              <a:t> </a:t>
            </a:r>
            <a:r>
              <a:rPr lang="es-CO" sz="2000" b="1" dirty="0"/>
              <a:t>Es como don Juan, pero en otro nivel. </a:t>
            </a:r>
            <a:endParaRPr lang="es-CO" sz="2000" b="1" dirty="0" smtClean="0"/>
          </a:p>
          <a:p>
            <a:r>
              <a:rPr lang="es-CO" sz="2000" b="1" dirty="0" smtClean="0"/>
              <a:t> </a:t>
            </a:r>
            <a:r>
              <a:rPr lang="es-CO" sz="2000" b="1" dirty="0"/>
              <a:t>Le gusta burlarse de las mujeres pero no ha tenido el éxito de don Juan.  Él se cree un hombre listo y sabio pero cae muy fácilmente en la trampa de don Juan.   </a:t>
            </a:r>
            <a:endParaRPr lang="es-CO" sz="2000" b="1" dirty="0" smtClean="0"/>
          </a:p>
          <a:p>
            <a:r>
              <a:rPr lang="es-CO" sz="2000" b="1" dirty="0" smtClean="0"/>
              <a:t>Es </a:t>
            </a:r>
            <a:r>
              <a:rPr lang="es-CO" sz="2000" b="1" dirty="0"/>
              <a:t>una persona calculadora e indolente, y se parece mucho a don Juan pero nunca llega a demostrar cualidad redentora.  Es físicamente atractivo y tiene alrededor de 30 años como don Juan. </a:t>
            </a:r>
            <a:r>
              <a:rPr lang="es-CO" sz="2000" dirty="0"/>
              <a:t>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87</TotalTime>
  <Words>300</Words>
  <Application>Microsoft Office PowerPoint</Application>
  <PresentationFormat>On-screen Show (4:3)</PresentationFormat>
  <Paragraphs>88</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Solstice</vt:lpstr>
      <vt:lpstr>“El Burlador de Sevilla o Convidado de Piedra”</vt:lpstr>
      <vt:lpstr>Slide 2</vt:lpstr>
      <vt:lpstr>Catalinón </vt:lpstr>
      <vt:lpstr>El rey de Nápoles </vt:lpstr>
      <vt:lpstr>El duque Octavio </vt:lpstr>
      <vt:lpstr>La duquesa Isabela </vt:lpstr>
      <vt:lpstr>Ripio </vt:lpstr>
      <vt:lpstr>Don Pedro Tenorio </vt:lpstr>
      <vt:lpstr>El marqués de la Mota </vt:lpstr>
      <vt:lpstr>Don Gonzalo de Ulloa </vt:lpstr>
      <vt:lpstr>El rey de Castilla </vt:lpstr>
      <vt:lpstr>Fabio </vt:lpstr>
      <vt:lpstr>Tisbea </vt:lpstr>
      <vt:lpstr>Belisa 1 y Belisa II </vt:lpstr>
      <vt:lpstr>     Anfriso </vt:lpstr>
      <vt:lpstr>Coridón </vt:lpstr>
      <vt:lpstr>Gaseno </vt:lpstr>
      <vt:lpstr>Batricio                  Aminta </vt:lpstr>
      <vt:lpstr>Doña Ana de Ulloa </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Burlador de Sevilla o Convidado de Piedra”</dc:title>
  <dc:creator>221162</dc:creator>
  <cp:lastModifiedBy>221162</cp:lastModifiedBy>
  <cp:revision>9</cp:revision>
  <dcterms:created xsi:type="dcterms:W3CDTF">2014-01-13T13:16:35Z</dcterms:created>
  <dcterms:modified xsi:type="dcterms:W3CDTF">2014-01-13T14:43:48Z</dcterms:modified>
</cp:coreProperties>
</file>