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52FE3A-27A3-4A75-99E6-A33E1542F3F3}" type="datetimeFigureOut">
              <a:rPr lang="es-CO" smtClean="0"/>
              <a:t>08/04/2014</a:t>
            </a:fld>
            <a:endParaRPr lang="es-CO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3B056F-5304-40FC-8081-E423521531CF}" type="slidenum">
              <a:rPr lang="es-CO" smtClean="0"/>
              <a:t>‹#›</a:t>
            </a:fld>
            <a:endParaRPr lang="es-CO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“Balada </a:t>
            </a:r>
            <a:r>
              <a:rPr lang="es-CO" dirty="0" smtClean="0"/>
              <a:t>de los dos abuelos”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de Nicolás Guillen </a:t>
            </a:r>
            <a:r>
              <a:rPr lang="es-CO" dirty="0" smtClean="0"/>
              <a:t>Cuba, 1934</a:t>
            </a:r>
            <a:endParaRPr lang="es-C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74536"/>
          </a:xfrm>
        </p:spPr>
        <p:txBody>
          <a:bodyPr/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7391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3116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81400"/>
            <a:ext cx="261456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221162\Local Settings\Temporary Internet Files\Content.IE5\L53JST64\MC90043475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038600"/>
            <a:ext cx="2057114" cy="20571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  MRS. LLAPUR</a:t>
            </a:r>
            <a:endParaRPr lang="es-CO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Recursos Literarios en el poema</a:t>
            </a:r>
            <a:endParaRPr lang="es-CO" dirty="0"/>
          </a:p>
        </p:txBody>
      </p:sp>
      <p:sp>
        <p:nvSpPr>
          <p:cNvPr id="4" name="Rectangle 3"/>
          <p:cNvSpPr/>
          <p:nvPr/>
        </p:nvSpPr>
        <p:spPr>
          <a:xfrm>
            <a:off x="11430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Aliteración</a:t>
            </a:r>
          </a:p>
          <a:p>
            <a:r>
              <a:rPr lang="es-CO" dirty="0"/>
              <a:t>y de gordos gongos sordos</a:t>
            </a:r>
          </a:p>
          <a:p>
            <a:r>
              <a:rPr lang="es-CO" i="1" dirty="0"/>
              <a:t>Sonidos similares, énfasis en el sonido</a:t>
            </a:r>
          </a:p>
          <a:p>
            <a:r>
              <a:rPr lang="es-CO" i="1" dirty="0"/>
              <a:t>de los gongos</a:t>
            </a:r>
            <a:endParaRPr lang="es-CO" dirty="0"/>
          </a:p>
        </p:txBody>
      </p:sp>
      <p:sp>
        <p:nvSpPr>
          <p:cNvPr id="5" name="Rectangle 4"/>
          <p:cNvSpPr/>
          <p:nvPr/>
        </p:nvSpPr>
        <p:spPr>
          <a:xfrm>
            <a:off x="1219200" y="2667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Polisíndeton</a:t>
            </a:r>
          </a:p>
          <a:p>
            <a:r>
              <a:rPr lang="es-CO" dirty="0"/>
              <a:t>Piedra de llanto y de sangre,</a:t>
            </a:r>
          </a:p>
          <a:p>
            <a:r>
              <a:rPr lang="es-CO" dirty="0"/>
              <a:t>venas y ojos entreabiertos,</a:t>
            </a:r>
          </a:p>
          <a:p>
            <a:r>
              <a:rPr lang="es-CO" dirty="0"/>
              <a:t>y madrugadas vacías,</a:t>
            </a:r>
          </a:p>
          <a:p>
            <a:r>
              <a:rPr lang="es-CO" dirty="0"/>
              <a:t>y atardeceres de ingenio,</a:t>
            </a:r>
          </a:p>
          <a:p>
            <a:r>
              <a:rPr lang="es-CO" dirty="0"/>
              <a:t>y una gran voz, fuerte voz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4800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Paralelismo</a:t>
            </a:r>
          </a:p>
          <a:p>
            <a:r>
              <a:rPr lang="es-CO" dirty="0"/>
              <a:t>¡Qué largo fulgor de cañas!</a:t>
            </a:r>
          </a:p>
          <a:p>
            <a:r>
              <a:rPr lang="es-CO" dirty="0"/>
              <a:t>¡Qué látigo el del negrero!</a:t>
            </a:r>
          </a:p>
          <a:p>
            <a:r>
              <a:rPr lang="es-CO" i="1" dirty="0"/>
              <a:t>Misma forma sintáctica, sígnala que</a:t>
            </a:r>
          </a:p>
          <a:p>
            <a:r>
              <a:rPr lang="es-CO" i="1" dirty="0"/>
              <a:t>los frases son relacionada.</a:t>
            </a:r>
            <a:endParaRPr lang="es-CO" dirty="0"/>
          </a:p>
        </p:txBody>
      </p:sp>
      <p:sp>
        <p:nvSpPr>
          <p:cNvPr id="8" name="Rectangle 7"/>
          <p:cNvSpPr/>
          <p:nvPr/>
        </p:nvSpPr>
        <p:spPr>
          <a:xfrm>
            <a:off x="4876800" y="121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Reduplicación</a:t>
            </a:r>
          </a:p>
          <a:p>
            <a:r>
              <a:rPr lang="es-CO" dirty="0"/>
              <a:t>¡Qué de barcos, qué de barcos!</a:t>
            </a:r>
          </a:p>
          <a:p>
            <a:r>
              <a:rPr lang="es-CO" dirty="0"/>
              <a:t>¡Qué de negros, qué de negros!</a:t>
            </a:r>
          </a:p>
          <a:p>
            <a:r>
              <a:rPr lang="es-CO" dirty="0"/>
              <a:t>Gritan, sueñan, lloran, cantan</a:t>
            </a:r>
          </a:p>
          <a:p>
            <a:r>
              <a:rPr lang="es-CO" i="1" dirty="0"/>
              <a:t>Sígnala la importancia de las frases .</a:t>
            </a:r>
            <a:endParaRPr lang="es-CO" dirty="0"/>
          </a:p>
        </p:txBody>
      </p:sp>
      <p:sp>
        <p:nvSpPr>
          <p:cNvPr id="9" name="Rectangle 8"/>
          <p:cNvSpPr/>
          <p:nvPr/>
        </p:nvSpPr>
        <p:spPr>
          <a:xfrm>
            <a:off x="4876800" y="2743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Antítesis</a:t>
            </a:r>
          </a:p>
          <a:p>
            <a:r>
              <a:rPr lang="es-CO" dirty="0"/>
              <a:t>Don Federico me grita</a:t>
            </a:r>
          </a:p>
          <a:p>
            <a:r>
              <a:rPr lang="es-CO" dirty="0"/>
              <a:t>y Taita Facundo calla</a:t>
            </a:r>
          </a:p>
          <a:p>
            <a:r>
              <a:rPr lang="es-CO" i="1" dirty="0"/>
              <a:t>Yuxtaposición de dos imagines</a:t>
            </a:r>
          </a:p>
          <a:p>
            <a:r>
              <a:rPr lang="es-CO" i="1" dirty="0"/>
              <a:t>contrarios. Revelan el carácter distinto</a:t>
            </a:r>
          </a:p>
          <a:p>
            <a:r>
              <a:rPr lang="es-CO" i="1" dirty="0"/>
              <a:t>de las dos personas.</a:t>
            </a:r>
            <a:endParaRPr lang="es-C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  Conclusión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1371600" y="11430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En el </a:t>
            </a:r>
            <a:r>
              <a:rPr lang="es-CO" sz="2400" b="1" dirty="0" smtClean="0"/>
              <a:t>desenlace de </a:t>
            </a:r>
            <a:r>
              <a:rPr lang="es-CO" sz="2400" b="1" dirty="0"/>
              <a:t>la “Balada de los dos abuelos”, los dos abuelos se abrazan y son del mismo tamaño. Con esto, el </a:t>
            </a:r>
            <a:r>
              <a:rPr lang="es-CO" sz="2400" b="1" dirty="0" smtClean="0"/>
              <a:t>hablante demuestra </a:t>
            </a:r>
            <a:r>
              <a:rPr lang="es-CO" sz="2400" b="1" dirty="0"/>
              <a:t>que ya son iguales y que se respetan el uno al otro.</a:t>
            </a:r>
            <a:endParaRPr lang="es-C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2590800" cy="387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941159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498080" cy="1143000"/>
          </a:xfrm>
        </p:spPr>
        <p:txBody>
          <a:bodyPr/>
          <a:lstStyle/>
          <a:p>
            <a:pPr algn="ctr"/>
            <a:r>
              <a:rPr lang="es-CO" sz="4000" dirty="0" smtClean="0"/>
              <a:t>NICOLAS GUILLEN</a:t>
            </a:r>
            <a:endParaRPr lang="es-C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498080" cy="4800600"/>
          </a:xfrm>
        </p:spPr>
        <p:txBody>
          <a:bodyPr/>
          <a:lstStyle/>
          <a:p>
            <a:r>
              <a:rPr lang="es-CO" dirty="0" smtClean="0"/>
              <a:t>Nicolás Guillén (1902-1989) nació en </a:t>
            </a:r>
            <a:r>
              <a:rPr lang="es-CO" dirty="0" smtClean="0"/>
              <a:t>Camagüey, </a:t>
            </a:r>
            <a:r>
              <a:rPr lang="es-CO" dirty="0" smtClean="0"/>
              <a:t>Cuba. </a:t>
            </a:r>
          </a:p>
          <a:p>
            <a:r>
              <a:rPr lang="es-CO" dirty="0" smtClean="0"/>
              <a:t>*Era de linaje español y africano. </a:t>
            </a:r>
          </a:p>
          <a:p>
            <a:r>
              <a:rPr lang="es-CO" dirty="0" smtClean="0"/>
              <a:t>Como poeta, se hizo </a:t>
            </a:r>
            <a:r>
              <a:rPr lang="es-CO" dirty="0" smtClean="0"/>
              <a:t>portavoz de </a:t>
            </a:r>
            <a:r>
              <a:rPr lang="es-CO" dirty="0" smtClean="0"/>
              <a:t>la fusión espiritual de lo blanco y lo negro en las islas Antillas, en el mar Caribe</a:t>
            </a:r>
            <a:r>
              <a:rPr lang="es-CO" dirty="0" smtClean="0"/>
              <a:t>.</a:t>
            </a:r>
          </a:p>
          <a:p>
            <a:r>
              <a:rPr lang="es-CO" dirty="0" smtClean="0"/>
              <a:t>Poesía NEGRA o AFROANTILLANA</a:t>
            </a:r>
          </a:p>
          <a:p>
            <a:r>
              <a:rPr lang="es-CO" dirty="0" smtClean="0"/>
              <a:t> </a:t>
            </a:r>
            <a:r>
              <a:rPr lang="es-CO" dirty="0" smtClean="0"/>
              <a:t> VANGUARDISTA  Siglo XX</a:t>
            </a:r>
          </a:p>
          <a:p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1219200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uill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28600"/>
            <a:ext cx="143169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   </a:t>
            </a:r>
            <a:r>
              <a:rPr lang="es-CO" sz="3600" dirty="0" smtClean="0"/>
              <a:t>“Balada de los dos Abuelos”</a:t>
            </a:r>
            <a:br>
              <a:rPr lang="es-CO" sz="3600" dirty="0" smtClean="0"/>
            </a:br>
            <a:r>
              <a:rPr lang="es-CO" sz="3600" dirty="0" smtClean="0"/>
              <a:t>         ESTILO DEL AUTOR</a:t>
            </a:r>
            <a:endParaRPr lang="es-CO" sz="3600" dirty="0"/>
          </a:p>
        </p:txBody>
      </p:sp>
      <p:pic>
        <p:nvPicPr>
          <p:cNvPr id="2052" name="Picture 4" descr="C:\Documents and Settings\221162\Local Settings\Temporary Internet Files\Content.IE5\ARHS7GJQ\MP9004482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9431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800" dirty="0" smtClean="0"/>
          </a:p>
          <a:p>
            <a:r>
              <a:rPr lang="es-CO" sz="2800" dirty="0" smtClean="0"/>
              <a:t>*</a:t>
            </a:r>
            <a:r>
              <a:rPr lang="es-CO" sz="2800" b="1" dirty="0" smtClean="0"/>
              <a:t>Guillén usó el lenguaje del pueblo.</a:t>
            </a:r>
          </a:p>
          <a:p>
            <a:r>
              <a:rPr lang="es-CO" sz="2800" dirty="0" smtClean="0"/>
              <a:t>*Creó </a:t>
            </a:r>
            <a:r>
              <a:rPr lang="es-CO" sz="2800" b="1" dirty="0" smtClean="0"/>
              <a:t>“</a:t>
            </a:r>
            <a:r>
              <a:rPr lang="es-CO" sz="2800" b="1" dirty="0" smtClean="0"/>
              <a:t>jitanjáforas</a:t>
            </a:r>
            <a:r>
              <a:rPr lang="es-CO" sz="2800" b="1" dirty="0" smtClean="0"/>
              <a:t>”, recurso estilístico </a:t>
            </a:r>
            <a:r>
              <a:rPr lang="es-CO" sz="2800" b="1" dirty="0" smtClean="0"/>
              <a:t>que consiste en el uso de una </a:t>
            </a:r>
            <a:r>
              <a:rPr lang="es-CO" sz="2800" b="1" dirty="0" smtClean="0"/>
              <a:t>palabra, muchas veces </a:t>
            </a:r>
            <a:r>
              <a:rPr lang="es-CO" sz="2800" b="1" dirty="0" smtClean="0"/>
              <a:t>onomatopéyica, sin significado, pero de un gran poder evocador. </a:t>
            </a:r>
          </a:p>
          <a:p>
            <a:r>
              <a:rPr lang="es-CO" sz="2800" dirty="0" smtClean="0"/>
              <a:t>*Usa esas </a:t>
            </a:r>
            <a:r>
              <a:rPr lang="es-CO" sz="2800" dirty="0" smtClean="0"/>
              <a:t>jitanjáforas</a:t>
            </a:r>
            <a:r>
              <a:rPr lang="es-CO" sz="2800" dirty="0" smtClean="0"/>
              <a:t>, no en su “Balada de los dos abuelos”, sino en su poema de </a:t>
            </a:r>
            <a:r>
              <a:rPr lang="es-CO" sz="2800" b="1" dirty="0" smtClean="0"/>
              <a:t>enfoque auditivo, “</a:t>
            </a:r>
            <a:r>
              <a:rPr lang="es-CO" sz="2800" b="1" dirty="0" smtClean="0"/>
              <a:t>Sensemayá</a:t>
            </a:r>
            <a:r>
              <a:rPr lang="es-CO" sz="2800" b="1" dirty="0" smtClean="0"/>
              <a:t>”.</a:t>
            </a:r>
            <a:endParaRPr lang="es-CO" sz="2800" dirty="0"/>
          </a:p>
        </p:txBody>
      </p:sp>
      <p:pic>
        <p:nvPicPr>
          <p:cNvPr id="2053" name="Picture 5" descr="C:\Documents and Settings\221162\Local Settings\Temporary Internet Files\Content.IE5\A8J2GQ58\MP9004094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2991" cy="209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12" y="152400"/>
            <a:ext cx="8628888" cy="1143000"/>
          </a:xfrm>
        </p:spPr>
        <p:txBody>
          <a:bodyPr>
            <a:normAutofit/>
          </a:bodyPr>
          <a:lstStyle/>
          <a:p>
            <a:r>
              <a:rPr lang="es-CO" sz="3200" b="1" dirty="0" smtClean="0"/>
              <a:t>     Resumen/Argumento/Mensaje </a:t>
            </a:r>
            <a:r>
              <a:rPr lang="es-CO" sz="3200" b="1" dirty="0" smtClean="0"/>
              <a:t>del Poema</a:t>
            </a:r>
            <a:endParaRPr lang="es-CO" sz="3200" dirty="0"/>
          </a:p>
        </p:txBody>
      </p:sp>
      <p:sp>
        <p:nvSpPr>
          <p:cNvPr id="3" name="Rectangle 2"/>
          <p:cNvSpPr/>
          <p:nvPr/>
        </p:nvSpPr>
        <p:spPr>
          <a:xfrm>
            <a:off x="1295400" y="1066800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 este poema, Guillén rinde homenaje a sus dos abuelos: unió negro y el otro blanco</a:t>
            </a:r>
            <a:r>
              <a:rPr lang="es-CO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endParaRPr lang="es-CO" sz="2000" b="1" i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es-CO" sz="2000" b="1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El poeta celebra su doble herencia europea y africano. En el poema, el abuelo </a:t>
            </a:r>
            <a:r>
              <a:rPr lang="es-CO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negro 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exclama </a:t>
            </a:r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se va a morir porque él es un esclavo y los blancos lo dominan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endParaRPr lang="es-CO" sz="20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El ha pasado por muchas cosas difíciles en la vida pero sigue viviendo. A 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lo contrario</a:t>
            </a:r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el abuelo blanco disfruta del oro y la riqueza pero siempre 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vive cansado </a:t>
            </a:r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porque no sabe por todo lo que tiene que pasar el abuelo negro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endParaRPr lang="es-CO" sz="20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Entonces, en el poema el narrador nos enseña las diferencias entre sus 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abuelos y </a:t>
            </a:r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 los últimos versos lo reúne a ellos y ellos sueñan, lloran y cantan 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juntos debajo </a:t>
            </a:r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 las estrellas. </a:t>
            </a:r>
            <a:endParaRPr lang="es-CO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es-CO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Esto </a:t>
            </a:r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nos enseña que no importan las diferencias </a:t>
            </a:r>
            <a:r>
              <a:rPr lang="es-CO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entre ellos</a:t>
            </a:r>
            <a:r>
              <a:rPr lang="es-CO" sz="2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porque los dos son sus abuelos y eso es lo único que importa.</a:t>
            </a:r>
          </a:p>
        </p:txBody>
      </p:sp>
      <p:pic>
        <p:nvPicPr>
          <p:cNvPr id="4099" name="Picture 3" descr="C:\Documents and Settings\221162\Local Settings\Temporary Internet Files\Content.IE5\ARHS7GJQ\MC9002932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219200"/>
            <a:ext cx="762000" cy="73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Estructura Poética</a:t>
            </a:r>
            <a:endParaRPr lang="es-CO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1582341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/>
              <a:t>Estructura</a:t>
            </a:r>
            <a:endParaRPr lang="es-CO" sz="2800" b="1" dirty="0"/>
          </a:p>
          <a:p>
            <a:r>
              <a:rPr lang="es-CO" sz="2800" dirty="0"/>
              <a:t>- Cómputo silábico de los versos: diferentes versos tienen diferente sílabas, con lo más alto siendo ocho</a:t>
            </a:r>
          </a:p>
          <a:p>
            <a:r>
              <a:rPr lang="es-CO" sz="2800" dirty="0"/>
              <a:t>- Arte Menor</a:t>
            </a:r>
          </a:p>
          <a:p>
            <a:r>
              <a:rPr lang="es-CO" sz="2800" dirty="0"/>
              <a:t>- Rima asonante</a:t>
            </a:r>
          </a:p>
          <a:p>
            <a:r>
              <a:rPr lang="es-CO" sz="2800" dirty="0"/>
              <a:t>- Poema Narrativo</a:t>
            </a:r>
          </a:p>
          <a:p>
            <a:r>
              <a:rPr lang="es-CO" sz="2800" dirty="0"/>
              <a:t>- El narrador está hablando, pero hay dialogo de sus abuelos.</a:t>
            </a:r>
          </a:p>
          <a:p>
            <a:r>
              <a:rPr lang="es-CO" sz="2800" dirty="0"/>
              <a:t>- Tono: irónico, </a:t>
            </a:r>
            <a:r>
              <a:rPr lang="es-CO" sz="2800" dirty="0" smtClean="0"/>
              <a:t>solemne</a:t>
            </a:r>
            <a:endParaRPr lang="es-C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Personajes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1752600" y="12954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- </a:t>
            </a:r>
            <a:r>
              <a:rPr lang="es-CO" sz="2400" dirty="0"/>
              <a:t>Don Frederick: el abuelo blanco</a:t>
            </a:r>
          </a:p>
          <a:p>
            <a:r>
              <a:rPr lang="es-CO" sz="2400" dirty="0"/>
              <a:t>-Taita Facundo: el abuelo moreno</a:t>
            </a:r>
          </a:p>
          <a:p>
            <a:r>
              <a:rPr lang="es-CO" sz="2400" dirty="0"/>
              <a:t>-El nieto de los dos abuelos: el narrador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743201"/>
            <a:ext cx="8991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/>
              <a:t>                                  Vocabulario</a:t>
            </a:r>
            <a:endParaRPr lang="es-CO" sz="2800" b="1" dirty="0"/>
          </a:p>
          <a:p>
            <a:r>
              <a:rPr lang="es-CO" b="1" dirty="0" smtClean="0"/>
              <a:t>Galeón</a:t>
            </a:r>
            <a:r>
              <a:rPr lang="es-CO" dirty="0" smtClean="0"/>
              <a:t>-barco </a:t>
            </a:r>
            <a:r>
              <a:rPr lang="es-CO" dirty="0"/>
              <a:t>español grande de velas, con</a:t>
            </a:r>
          </a:p>
          <a:p>
            <a:r>
              <a:rPr lang="es-CO" dirty="0"/>
              <a:t>3 o 4 mástiles</a:t>
            </a:r>
          </a:p>
          <a:p>
            <a:r>
              <a:rPr lang="es-CO" b="1" dirty="0" smtClean="0"/>
              <a:t>Abalorios</a:t>
            </a:r>
            <a:r>
              <a:rPr lang="es-CO" dirty="0" smtClean="0"/>
              <a:t>-bolita </a:t>
            </a:r>
            <a:r>
              <a:rPr lang="es-CO" dirty="0"/>
              <a:t>de vidrio</a:t>
            </a:r>
          </a:p>
          <a:p>
            <a:r>
              <a:rPr lang="es-CO" b="1" dirty="0"/>
              <a:t>Fulgor</a:t>
            </a:r>
            <a:r>
              <a:rPr lang="es-CO" dirty="0"/>
              <a:t>-brillo</a:t>
            </a:r>
          </a:p>
          <a:p>
            <a:r>
              <a:rPr lang="es-CO" b="1" dirty="0" smtClean="0"/>
              <a:t>Negrero</a:t>
            </a:r>
            <a:r>
              <a:rPr lang="es-CO" dirty="0" smtClean="0"/>
              <a:t>-comerciante </a:t>
            </a:r>
            <a:r>
              <a:rPr lang="es-CO" dirty="0"/>
              <a:t>en esclavos</a:t>
            </a:r>
          </a:p>
          <a:p>
            <a:r>
              <a:rPr lang="es-CO" dirty="0" smtClean="0"/>
              <a:t>Africanos</a:t>
            </a:r>
            <a:endParaRPr lang="es-CO" dirty="0"/>
          </a:p>
          <a:p>
            <a:r>
              <a:rPr lang="es-CO" b="1" dirty="0" smtClean="0"/>
              <a:t>Ingenio</a:t>
            </a:r>
            <a:r>
              <a:rPr lang="es-CO" dirty="0" smtClean="0"/>
              <a:t>-fábrica </a:t>
            </a:r>
            <a:r>
              <a:rPr lang="es-CO" dirty="0"/>
              <a:t>de </a:t>
            </a:r>
            <a:r>
              <a:rPr lang="es-CO" dirty="0" smtClean="0"/>
              <a:t>azúcar</a:t>
            </a:r>
          </a:p>
          <a:p>
            <a:endParaRPr lang="es-CO" dirty="0"/>
          </a:p>
        </p:txBody>
      </p:sp>
      <p:sp>
        <p:nvSpPr>
          <p:cNvPr id="5" name="Rectangle 4"/>
          <p:cNvSpPr/>
          <p:nvPr/>
        </p:nvSpPr>
        <p:spPr>
          <a:xfrm>
            <a:off x="4572000" y="34290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Escoltan-</a:t>
            </a:r>
            <a:r>
              <a:rPr lang="es-CO" dirty="0" smtClean="0"/>
              <a:t>acompañan</a:t>
            </a:r>
          </a:p>
          <a:p>
            <a:r>
              <a:rPr lang="es-CO" dirty="0" smtClean="0"/>
              <a:t>Lanza-palo puntiagudo; arma arrojadiza</a:t>
            </a:r>
          </a:p>
          <a:p>
            <a:r>
              <a:rPr lang="es-CO" b="1" dirty="0" smtClean="0"/>
              <a:t>Gorguera</a:t>
            </a:r>
            <a:r>
              <a:rPr lang="es-CO" dirty="0" smtClean="0"/>
              <a:t>-cuello grande y blanco de lino</a:t>
            </a:r>
          </a:p>
          <a:p>
            <a:r>
              <a:rPr lang="es-CO" dirty="0" smtClean="0"/>
              <a:t>doblado en pliegues, usado por los</a:t>
            </a:r>
          </a:p>
          <a:p>
            <a:r>
              <a:rPr lang="es-CO" dirty="0" smtClean="0"/>
              <a:t>hombres españoles 16 y 17</a:t>
            </a:r>
          </a:p>
          <a:p>
            <a:r>
              <a:rPr lang="es-CO" b="1" dirty="0" smtClean="0"/>
              <a:t>Gongos</a:t>
            </a:r>
            <a:r>
              <a:rPr lang="es-CO" dirty="0" smtClean="0"/>
              <a:t>-gongs; batintines o campanas </a:t>
            </a:r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  BALADA DE LOS DOS ABUELOS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2057400" y="1219200"/>
            <a:ext cx="5457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b="1" dirty="0"/>
              <a:t>El narrador es omnisciente.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1905000"/>
            <a:ext cx="241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 smtClean="0">
                <a:solidFill>
                  <a:schemeClr val="hlink"/>
                </a:solidFill>
              </a:rPr>
              <a:t>El análisis del poema</a:t>
            </a:r>
            <a:endParaRPr lang="en-US" b="1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3622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Sombras que sólo yo veo,</a:t>
            </a:r>
            <a:br>
              <a:rPr lang="en-US" sz="2000" dirty="0" smtClean="0"/>
            </a:br>
            <a:r>
              <a:rPr lang="en-US" sz="2000" dirty="0" smtClean="0"/>
              <a:t>me escoltan mis dos abuelos.</a:t>
            </a:r>
            <a:br>
              <a:rPr lang="en-US" sz="2000" dirty="0" smtClean="0"/>
            </a:br>
            <a:r>
              <a:rPr lang="en-US" sz="2000" dirty="0" smtClean="0"/>
              <a:t>Lanza</a:t>
            </a:r>
            <a:r>
              <a:rPr lang="en-US" sz="2000" dirty="0" smtClean="0"/>
              <a:t> con </a:t>
            </a:r>
            <a:r>
              <a:rPr lang="en-US" sz="2000" dirty="0" smtClean="0"/>
              <a:t>punta</a:t>
            </a:r>
            <a:r>
              <a:rPr lang="en-US" sz="2000" dirty="0" smtClean="0"/>
              <a:t> de </a:t>
            </a:r>
            <a:r>
              <a:rPr lang="en-US" sz="2000" dirty="0" smtClean="0"/>
              <a:t>hueso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tambor</a:t>
            </a:r>
            <a:r>
              <a:rPr lang="en-US" sz="2000" dirty="0" smtClean="0"/>
              <a:t> de </a:t>
            </a:r>
            <a:r>
              <a:rPr lang="en-US" sz="2000" dirty="0" smtClean="0"/>
              <a:t>cuero</a:t>
            </a:r>
            <a:r>
              <a:rPr lang="en-US" sz="2000" dirty="0" smtClean="0"/>
              <a:t> y </a:t>
            </a:r>
            <a:r>
              <a:rPr lang="en-US" sz="2000" dirty="0" smtClean="0"/>
              <a:t>madera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mi abuelo negro.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Gorguera</a:t>
            </a:r>
            <a:r>
              <a:rPr lang="en-US" sz="2000" dirty="0" smtClean="0"/>
              <a:t> en el cuello </a:t>
            </a:r>
            <a:r>
              <a:rPr lang="en-US" sz="2000" dirty="0" smtClean="0"/>
              <a:t>ancho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gris</a:t>
            </a:r>
            <a:r>
              <a:rPr lang="en-US" sz="2000" dirty="0" smtClean="0"/>
              <a:t> </a:t>
            </a:r>
            <a:r>
              <a:rPr lang="en-US" sz="2000" dirty="0" smtClean="0"/>
              <a:t>armadura</a:t>
            </a:r>
            <a:r>
              <a:rPr lang="en-US" sz="2000" dirty="0" smtClean="0"/>
              <a:t> </a:t>
            </a:r>
            <a:r>
              <a:rPr lang="en-US" sz="2000" dirty="0" smtClean="0"/>
              <a:t>guerrera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mi abuelo blanco.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Pie </a:t>
            </a:r>
            <a:r>
              <a:rPr lang="en-US" sz="2000" dirty="0" smtClean="0"/>
              <a:t>desnudo</a:t>
            </a:r>
            <a:r>
              <a:rPr lang="en-US" sz="2000" dirty="0" smtClean="0"/>
              <a:t>, torso </a:t>
            </a:r>
            <a:r>
              <a:rPr lang="en-US" sz="2000" dirty="0" smtClean="0"/>
              <a:t>pétreo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los de mi negro;</a:t>
            </a:r>
            <a:br>
              <a:rPr lang="en-US" sz="2000" dirty="0" smtClean="0"/>
            </a:br>
            <a:r>
              <a:rPr lang="en-US" sz="2000" dirty="0" smtClean="0"/>
              <a:t>pupilas</a:t>
            </a:r>
            <a:r>
              <a:rPr lang="en-US" sz="2000" dirty="0" smtClean="0"/>
              <a:t> de </a:t>
            </a:r>
            <a:r>
              <a:rPr lang="en-US" sz="2000" dirty="0" smtClean="0"/>
              <a:t>vidrio</a:t>
            </a:r>
            <a:r>
              <a:rPr lang="en-US" sz="2000" dirty="0" smtClean="0"/>
              <a:t> </a:t>
            </a:r>
            <a:r>
              <a:rPr lang="en-US" sz="2000" dirty="0" smtClean="0"/>
              <a:t>antártico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las de mi blanco.</a:t>
            </a:r>
            <a:endParaRPr lang="es-CO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43000" y="228600"/>
            <a:ext cx="3130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África de selvas húmedas</a:t>
            </a:r>
            <a:br>
              <a:rPr lang="en-US" dirty="0"/>
            </a:br>
            <a:r>
              <a:rPr lang="en-US" dirty="0"/>
              <a:t>y de gordos gongos sordos...</a:t>
            </a:r>
            <a:br>
              <a:rPr lang="en-US" dirty="0"/>
            </a:br>
            <a:r>
              <a:rPr lang="en-US" dirty="0"/>
              <a:t>—¡Me muero!</a:t>
            </a:r>
            <a:br>
              <a:rPr lang="en-US" dirty="0"/>
            </a:br>
            <a:r>
              <a:rPr lang="en-US" dirty="0"/>
              <a:t>(Dice mi abuelo negro.)</a:t>
            </a:r>
            <a:br>
              <a:rPr lang="en-US" dirty="0"/>
            </a:br>
            <a:r>
              <a:rPr lang="en-US" dirty="0"/>
              <a:t>Aguaprieta de caimanes,</a:t>
            </a:r>
            <a:br>
              <a:rPr lang="en-US" dirty="0"/>
            </a:br>
            <a:r>
              <a:rPr lang="en-US" dirty="0"/>
              <a:t>verdes mañanas de cocos...</a:t>
            </a:r>
            <a:br>
              <a:rPr lang="en-US" dirty="0"/>
            </a:br>
            <a:r>
              <a:rPr lang="en-US" dirty="0"/>
              <a:t>—¡Me canso!</a:t>
            </a:r>
            <a:br>
              <a:rPr lang="en-US" dirty="0"/>
            </a:br>
            <a:r>
              <a:rPr lang="en-US" dirty="0"/>
              <a:t>(Dice mi abuelo blanco.)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971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Oh velas de amargo viento,</a:t>
            </a:r>
            <a:br>
              <a:rPr lang="en-US" dirty="0" smtClean="0"/>
            </a:br>
            <a:r>
              <a:rPr lang="en-US" dirty="0" smtClean="0"/>
              <a:t>galeón ardiendo en oro...</a:t>
            </a:r>
            <a:br>
              <a:rPr lang="en-US" dirty="0" smtClean="0"/>
            </a:br>
            <a:r>
              <a:rPr lang="en-US" dirty="0" smtClean="0"/>
              <a:t>—¡Me muero!</a:t>
            </a:r>
            <a:br>
              <a:rPr lang="en-US" dirty="0" smtClean="0"/>
            </a:br>
            <a:r>
              <a:rPr lang="en-US" dirty="0" smtClean="0"/>
              <a:t>(Dice mi abuelo negro.)</a:t>
            </a:r>
            <a:br>
              <a:rPr lang="en-US" dirty="0" smtClean="0"/>
            </a:br>
            <a:r>
              <a:rPr lang="en-US" dirty="0" smtClean="0"/>
              <a:t>¡Oh costas de cuello virgen</a:t>
            </a:r>
            <a:br>
              <a:rPr lang="en-US" dirty="0" smtClean="0"/>
            </a:br>
            <a:r>
              <a:rPr lang="en-US" dirty="0" smtClean="0"/>
              <a:t>engañadas de abalorios...!</a:t>
            </a:r>
            <a:br>
              <a:rPr lang="en-US" dirty="0" smtClean="0"/>
            </a:br>
            <a:r>
              <a:rPr lang="en-US" dirty="0" smtClean="0"/>
              <a:t>—¡Me canso!</a:t>
            </a:r>
            <a:br>
              <a:rPr lang="en-US" dirty="0" smtClean="0"/>
            </a:br>
            <a:r>
              <a:rPr lang="en-US" dirty="0" smtClean="0"/>
              <a:t>(Dice mi abuelo blanco.)</a:t>
            </a:r>
            <a:br>
              <a:rPr lang="en-US" dirty="0" smtClean="0"/>
            </a:br>
            <a:endParaRPr lang="es-CO" dirty="0"/>
          </a:p>
        </p:txBody>
      </p:sp>
      <p:sp>
        <p:nvSpPr>
          <p:cNvPr id="5" name="Rectangle 4"/>
          <p:cNvSpPr/>
          <p:nvPr/>
        </p:nvSpPr>
        <p:spPr>
          <a:xfrm>
            <a:off x="4572000" y="30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¡Oh puro sol repujado,</a:t>
            </a:r>
            <a:br>
              <a:rPr lang="en-US" dirty="0" smtClean="0"/>
            </a:br>
            <a:r>
              <a:rPr lang="en-US" dirty="0" smtClean="0"/>
              <a:t>preso en el aro del trópico;</a:t>
            </a:r>
            <a:br>
              <a:rPr lang="en-US" dirty="0" smtClean="0"/>
            </a:br>
            <a:r>
              <a:rPr lang="en-US" dirty="0" smtClean="0"/>
              <a:t>oh luna redonda y limpia</a:t>
            </a:r>
            <a:br>
              <a:rPr lang="en-US" dirty="0" smtClean="0"/>
            </a:br>
            <a:r>
              <a:rPr lang="en-US" dirty="0" smtClean="0"/>
              <a:t>sobre el sueño de los monos!</a:t>
            </a:r>
            <a:endParaRPr lang="es-CO" dirty="0"/>
          </a:p>
        </p:txBody>
      </p:sp>
      <p:sp>
        <p:nvSpPr>
          <p:cNvPr id="6" name="Rectangle 5"/>
          <p:cNvSpPr/>
          <p:nvPr/>
        </p:nvSpPr>
        <p:spPr>
          <a:xfrm>
            <a:off x="4572000" y="17526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¡Qué de barcos, qué de barcos!</a:t>
            </a:r>
            <a:br>
              <a:rPr lang="en-US" dirty="0" smtClean="0"/>
            </a:br>
            <a:r>
              <a:rPr lang="en-US" dirty="0" smtClean="0"/>
              <a:t>¡Qué de negros, qué de negros!</a:t>
            </a:r>
            <a:br>
              <a:rPr lang="en-US" dirty="0" smtClean="0"/>
            </a:br>
            <a:r>
              <a:rPr lang="en-US" dirty="0" smtClean="0"/>
              <a:t>¡Qué largo fulgor de cañas!</a:t>
            </a:r>
            <a:br>
              <a:rPr lang="en-US" dirty="0" smtClean="0"/>
            </a:br>
            <a:r>
              <a:rPr lang="en-US" dirty="0" smtClean="0"/>
              <a:t>¡Qué látigo el del negrero!</a:t>
            </a:r>
            <a:br>
              <a:rPr lang="en-US" dirty="0" smtClean="0"/>
            </a:br>
            <a:r>
              <a:rPr lang="en-US" dirty="0" smtClean="0"/>
              <a:t>Piedra de llanto y de sangre,</a:t>
            </a:r>
            <a:br>
              <a:rPr lang="en-US" dirty="0" smtClean="0"/>
            </a:br>
            <a:r>
              <a:rPr lang="en-US" dirty="0" smtClean="0"/>
              <a:t>venas y ojos entreabiertos,</a:t>
            </a:r>
            <a:br>
              <a:rPr lang="en-US" dirty="0" smtClean="0"/>
            </a:br>
            <a:r>
              <a:rPr lang="en-US" dirty="0" smtClean="0"/>
              <a:t>y madrugadas vacías,</a:t>
            </a:r>
            <a:br>
              <a:rPr lang="en-US" dirty="0" smtClean="0"/>
            </a:br>
            <a:r>
              <a:rPr lang="en-US" dirty="0" smtClean="0"/>
              <a:t>y atardeceres de ingenio,</a:t>
            </a:r>
            <a:br>
              <a:rPr lang="en-US" dirty="0" smtClean="0"/>
            </a:br>
            <a:r>
              <a:rPr lang="en-US" dirty="0" smtClean="0"/>
              <a:t>y una gran voz, fuerte voz,</a:t>
            </a:r>
            <a:br>
              <a:rPr lang="en-US" dirty="0" smtClean="0"/>
            </a:br>
            <a:r>
              <a:rPr lang="en-US" dirty="0" smtClean="0"/>
              <a:t>despedazando el silencio.</a:t>
            </a:r>
            <a:br>
              <a:rPr lang="en-US" dirty="0" smtClean="0"/>
            </a:br>
            <a:r>
              <a:rPr lang="en-US" dirty="0" smtClean="0"/>
              <a:t>¡Qué de barcos, qué de barcos,</a:t>
            </a:r>
            <a:br>
              <a:rPr lang="en-US" dirty="0" smtClean="0"/>
            </a:br>
            <a:r>
              <a:rPr lang="en-US" dirty="0" smtClean="0"/>
              <a:t>qué de negros!</a:t>
            </a:r>
            <a:endParaRPr lang="es-C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304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Sombras que sólo yo veo,</a:t>
            </a:r>
            <a:br>
              <a:rPr lang="en-US" dirty="0" smtClean="0"/>
            </a:br>
            <a:r>
              <a:rPr lang="en-US" dirty="0" smtClean="0"/>
              <a:t>me escoltan mis dos abuelos.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Don Federico me grita</a:t>
            </a:r>
            <a:br>
              <a:rPr lang="en-US" dirty="0" smtClean="0"/>
            </a:br>
            <a:r>
              <a:rPr lang="en-US" dirty="0" smtClean="0"/>
              <a:t>y Taita Facundo calla;</a:t>
            </a:r>
            <a:br>
              <a:rPr lang="en-US" dirty="0" smtClean="0"/>
            </a:br>
            <a:r>
              <a:rPr lang="en-US" dirty="0" smtClean="0"/>
              <a:t>los dos en la noche sueñan</a:t>
            </a:r>
            <a:br>
              <a:rPr lang="en-US" dirty="0" smtClean="0"/>
            </a:br>
            <a:r>
              <a:rPr lang="en-US" dirty="0" smtClean="0"/>
              <a:t>y andan, andan.</a:t>
            </a:r>
            <a:br>
              <a:rPr lang="en-US" dirty="0" smtClean="0"/>
            </a:br>
            <a:r>
              <a:rPr lang="en-US" dirty="0" smtClean="0"/>
              <a:t>Yo los junto.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26670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—¡Federico!</a:t>
            </a:r>
            <a:br>
              <a:rPr lang="en-US" dirty="0" smtClean="0"/>
            </a:br>
            <a:r>
              <a:rPr lang="en-US" dirty="0" smtClean="0"/>
              <a:t>¡Facundo! Los dos se abrazan.</a:t>
            </a:r>
            <a:br>
              <a:rPr lang="en-US" dirty="0" smtClean="0"/>
            </a:br>
            <a:r>
              <a:rPr lang="en-US" dirty="0" smtClean="0"/>
              <a:t>Los dos suspiran. Los dos</a:t>
            </a:r>
            <a:br>
              <a:rPr lang="en-US" dirty="0" smtClean="0"/>
            </a:br>
            <a:r>
              <a:rPr lang="en-US" dirty="0" smtClean="0"/>
              <a:t>las fuertes cabezas alzan:</a:t>
            </a:r>
            <a:br>
              <a:rPr lang="en-US" dirty="0" smtClean="0"/>
            </a:br>
            <a:r>
              <a:rPr lang="en-US" dirty="0" smtClean="0"/>
              <a:t>los dos del mismo tamaño,</a:t>
            </a:r>
            <a:br>
              <a:rPr lang="en-US" dirty="0" smtClean="0"/>
            </a:br>
            <a:r>
              <a:rPr lang="en-US" dirty="0" smtClean="0"/>
              <a:t>bajo las estrellas altas;</a:t>
            </a:r>
            <a:br>
              <a:rPr lang="en-US" dirty="0" smtClean="0"/>
            </a:br>
            <a:r>
              <a:rPr lang="en-US" dirty="0" smtClean="0"/>
              <a:t>los dos del mismo tamaño,</a:t>
            </a:r>
            <a:br>
              <a:rPr lang="en-US" dirty="0" smtClean="0"/>
            </a:br>
            <a:r>
              <a:rPr lang="en-US" dirty="0" smtClean="0"/>
              <a:t>ansia negra y ansia blanca,</a:t>
            </a:r>
            <a:br>
              <a:rPr lang="en-US" dirty="0" smtClean="0"/>
            </a:br>
            <a:r>
              <a:rPr lang="en-US" dirty="0" smtClean="0"/>
              <a:t>los dos del mismo tamaño,</a:t>
            </a:r>
            <a:br>
              <a:rPr lang="en-US" dirty="0" smtClean="0"/>
            </a:br>
            <a:r>
              <a:rPr lang="en-US" dirty="0" smtClean="0"/>
              <a:t>gritan, sueñan, lloran, cantan.</a:t>
            </a:r>
            <a:br>
              <a:rPr lang="en-US" dirty="0" smtClean="0"/>
            </a:br>
            <a:r>
              <a:rPr lang="en-US" dirty="0" smtClean="0"/>
              <a:t>Sueñan, lloran. Cantan.</a:t>
            </a:r>
            <a:br>
              <a:rPr lang="en-US" dirty="0" smtClean="0"/>
            </a:br>
            <a:r>
              <a:rPr lang="en-US" dirty="0" smtClean="0"/>
              <a:t>Lloran, cantan.</a:t>
            </a:r>
            <a:br>
              <a:rPr lang="en-US" dirty="0" smtClean="0"/>
            </a:br>
            <a:r>
              <a:rPr lang="en-US" dirty="0" smtClean="0"/>
              <a:t>¡Cantan!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661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“Balada de los dos abuelos”  de Nicolás Guillen Cuba, 1934</vt:lpstr>
      <vt:lpstr>NICOLAS GUILLEN</vt:lpstr>
      <vt:lpstr>   “Balada de los dos Abuelos”          ESTILO DEL AUTOR</vt:lpstr>
      <vt:lpstr>     Resumen/Argumento/Mensaje del Poema</vt:lpstr>
      <vt:lpstr>Estructura Poética</vt:lpstr>
      <vt:lpstr>Personajes</vt:lpstr>
      <vt:lpstr>  BALADA DE LOS DOS ABUELOS</vt:lpstr>
      <vt:lpstr>Slide 8</vt:lpstr>
      <vt:lpstr>Slide 9</vt:lpstr>
      <vt:lpstr>Recursos Literarios en el poema</vt:lpstr>
      <vt:lpstr>  Conclusión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“Balada de los dos abuelos”  de Nicolás Guillen Cuba, 1934</dc:title>
  <dc:creator>221162</dc:creator>
  <cp:lastModifiedBy>221162</cp:lastModifiedBy>
  <cp:revision>8</cp:revision>
  <dcterms:created xsi:type="dcterms:W3CDTF">2014-04-08T12:09:44Z</dcterms:created>
  <dcterms:modified xsi:type="dcterms:W3CDTF">2014-04-08T13:13:34Z</dcterms:modified>
</cp:coreProperties>
</file>