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59" r:id="rId6"/>
    <p:sldId id="260" r:id="rId7"/>
    <p:sldId id="261" r:id="rId8"/>
    <p:sldId id="262" r:id="rId9"/>
    <p:sldId id="263" r:id="rId10"/>
    <p:sldId id="264" r:id="rId11"/>
    <p:sldId id="271" r:id="rId12"/>
    <p:sldId id="272" r:id="rId13"/>
    <p:sldId id="273" r:id="rId14"/>
    <p:sldId id="274" r:id="rId15"/>
    <p:sldId id="275" r:id="rId16"/>
    <p:sldId id="276" r:id="rId17"/>
    <p:sldId id="265" r:id="rId18"/>
    <p:sldId id="266" r:id="rId19"/>
    <p:sldId id="277" r:id="rId20"/>
    <p:sldId id="267" r:id="rId21"/>
    <p:sldId id="268" r:id="rId22"/>
    <p:sldId id="269" r:id="rId23"/>
    <p:sldId id="270"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2" name="Footer Placeholder 1"/>
          <p:cNvSpPr>
            <a:spLocks noGrp="1"/>
          </p:cNvSpPr>
          <p:nvPr>
            <p:ph type="ftr" sz="quarter" idx="11"/>
          </p:nvPr>
        </p:nvSpPr>
        <p:spPr/>
        <p:txBody>
          <a:bodyPr/>
          <a:lstStyle/>
          <a:p>
            <a:endParaRPr lang="es-CO" dirty="0"/>
          </a:p>
        </p:txBody>
      </p:sp>
      <p:sp>
        <p:nvSpPr>
          <p:cNvPr id="15" name="Slide Number Placeholder 14"/>
          <p:cNvSpPr>
            <a:spLocks noGrp="1"/>
          </p:cNvSpPr>
          <p:nvPr>
            <p:ph type="sldNum" sz="quarter" idx="12"/>
          </p:nvPr>
        </p:nvSpPr>
        <p:spPr>
          <a:xfrm>
            <a:off x="8229600" y="6473952"/>
            <a:ext cx="758952" cy="246888"/>
          </a:xfrm>
        </p:spPr>
        <p:txBody>
          <a:bodyPr/>
          <a:lstStyle/>
          <a:p>
            <a:fld id="{B24A6F2D-E26E-4F17-AEF5-F6D831556F49}" type="slidenum">
              <a:rPr lang="es-CO" smtClean="0"/>
              <a:pPr/>
              <a:t>‹#›</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24A6F2D-E26E-4F17-AEF5-F6D831556F49}" type="slidenum">
              <a:rPr lang="es-CO" smtClean="0"/>
              <a:pPr/>
              <a:t>‹#›</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24A6F2D-E26E-4F17-AEF5-F6D831556F49}" type="slidenum">
              <a:rPr lang="es-CO" smtClean="0"/>
              <a:pPr/>
              <a:t>‹#›</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19" name="Footer Placeholder 18"/>
          <p:cNvSpPr>
            <a:spLocks noGrp="1"/>
          </p:cNvSpPr>
          <p:nvPr>
            <p:ph type="ftr" sz="quarter" idx="11"/>
          </p:nvPr>
        </p:nvSpPr>
        <p:spPr>
          <a:xfrm>
            <a:off x="3581400" y="76200"/>
            <a:ext cx="2895600" cy="288925"/>
          </a:xfrm>
        </p:spPr>
        <p:txBody>
          <a:bodyPr/>
          <a:lstStyle/>
          <a:p>
            <a:endParaRPr lang="es-CO" dirty="0"/>
          </a:p>
        </p:txBody>
      </p:sp>
      <p:sp>
        <p:nvSpPr>
          <p:cNvPr id="16" name="Slide Number Placeholder 15"/>
          <p:cNvSpPr>
            <a:spLocks noGrp="1"/>
          </p:cNvSpPr>
          <p:nvPr>
            <p:ph type="sldNum" sz="quarter" idx="12"/>
          </p:nvPr>
        </p:nvSpPr>
        <p:spPr>
          <a:xfrm>
            <a:off x="8229600" y="6473952"/>
            <a:ext cx="758952" cy="246888"/>
          </a:xfrm>
        </p:spPr>
        <p:txBody>
          <a:bodyPr/>
          <a:lstStyle/>
          <a:p>
            <a:fld id="{B24A6F2D-E26E-4F17-AEF5-F6D831556F49}" type="slidenum">
              <a:rPr lang="es-CO" smtClean="0"/>
              <a:pPr/>
              <a:t>‹#›</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11" name="Footer Placeholder 10"/>
          <p:cNvSpPr>
            <a:spLocks noGrp="1"/>
          </p:cNvSpPr>
          <p:nvPr>
            <p:ph type="ftr" sz="quarter" idx="11"/>
          </p:nvPr>
        </p:nvSpPr>
        <p:spPr/>
        <p:txBody>
          <a:bodyPr/>
          <a:lstStyle/>
          <a:p>
            <a:endParaRPr lang="es-CO" dirty="0"/>
          </a:p>
        </p:txBody>
      </p:sp>
      <p:sp>
        <p:nvSpPr>
          <p:cNvPr id="16" name="Slide Number Placeholder 15"/>
          <p:cNvSpPr>
            <a:spLocks noGrp="1"/>
          </p:cNvSpPr>
          <p:nvPr>
            <p:ph type="sldNum" sz="quarter" idx="12"/>
          </p:nvPr>
        </p:nvSpPr>
        <p:spPr/>
        <p:txBody>
          <a:bodyPr/>
          <a:lstStyle/>
          <a:p>
            <a:fld id="{B24A6F2D-E26E-4F17-AEF5-F6D831556F49}" type="slidenum">
              <a:rPr lang="es-CO" smtClean="0"/>
              <a:pPr/>
              <a:t>‹#›</a:t>
            </a:fld>
            <a:endParaRPr lang="es-CO"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10" name="Footer Placeholder 9"/>
          <p:cNvSpPr>
            <a:spLocks noGrp="1"/>
          </p:cNvSpPr>
          <p:nvPr>
            <p:ph type="ftr" sz="quarter" idx="11"/>
          </p:nvPr>
        </p:nvSpPr>
        <p:spPr/>
        <p:txBody>
          <a:bodyPr/>
          <a:lstStyle/>
          <a:p>
            <a:endParaRPr lang="es-CO" dirty="0"/>
          </a:p>
        </p:txBody>
      </p:sp>
      <p:sp>
        <p:nvSpPr>
          <p:cNvPr id="31" name="Slide Number Placeholder 30"/>
          <p:cNvSpPr>
            <a:spLocks noGrp="1"/>
          </p:cNvSpPr>
          <p:nvPr>
            <p:ph type="sldNum" sz="quarter" idx="12"/>
          </p:nvPr>
        </p:nvSpPr>
        <p:spPr/>
        <p:txBody>
          <a:bodyPr/>
          <a:lstStyle/>
          <a:p>
            <a:fld id="{B24A6F2D-E26E-4F17-AEF5-F6D831556F49}" type="slidenum">
              <a:rPr lang="es-CO" smtClean="0"/>
              <a:pPr/>
              <a:t>‹#›</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a:xfrm>
            <a:off x="8229600" y="6477000"/>
            <a:ext cx="762000" cy="246888"/>
          </a:xfrm>
        </p:spPr>
        <p:txBody>
          <a:bodyPr/>
          <a:lstStyle/>
          <a:p>
            <a:fld id="{B24A6F2D-E26E-4F17-AEF5-F6D831556F49}" type="slidenum">
              <a:rPr lang="es-CO" smtClean="0"/>
              <a:pPr/>
              <a:t>‹#›</a:t>
            </a:fld>
            <a:endParaRPr lang="es-CO"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21" name="Footer Placeholder 20"/>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B24A6F2D-E26E-4F17-AEF5-F6D831556F49}" type="slidenum">
              <a:rPr lang="es-CO" smtClean="0"/>
              <a:pPr/>
              <a:t>‹#›</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24" name="Footer Placeholder 23"/>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B24A6F2D-E26E-4F17-AEF5-F6D831556F49}" type="slidenum">
              <a:rPr lang="es-CO" smtClean="0"/>
              <a:pPr/>
              <a:t>‹#›</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29" name="Footer Placeholder 28"/>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B24A6F2D-E26E-4F17-AEF5-F6D831556F49}" type="slidenum">
              <a:rPr lang="es-CO" smtClean="0"/>
              <a:pPr/>
              <a:t>‹#›</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50EA7B1D-43A0-4422-A76A-B0CBD414A56D}" type="datetimeFigureOut">
              <a:rPr lang="es-CO" smtClean="0"/>
              <a:pPr/>
              <a:t>07/04/2014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31" name="Slide Number Placeholder 30"/>
          <p:cNvSpPr>
            <a:spLocks noGrp="1"/>
          </p:cNvSpPr>
          <p:nvPr>
            <p:ph type="sldNum" sz="quarter" idx="12"/>
          </p:nvPr>
        </p:nvSpPr>
        <p:spPr/>
        <p:txBody>
          <a:bodyPr/>
          <a:lstStyle/>
          <a:p>
            <a:fld id="{B24A6F2D-E26E-4F17-AEF5-F6D831556F49}" type="slidenum">
              <a:rPr lang="es-CO" smtClean="0"/>
              <a:pPr/>
              <a:t>‹#›</a:t>
            </a:fld>
            <a:endParaRPr lang="es-CO"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0EA7B1D-43A0-4422-A76A-B0CBD414A56D}" type="datetimeFigureOut">
              <a:rPr lang="es-CO" smtClean="0"/>
              <a:pPr/>
              <a:t>07/04/2014</a:t>
            </a:fld>
            <a:endParaRPr lang="es-CO"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4A6F2D-E26E-4F17-AEF5-F6D831556F49}" type="slidenum">
              <a:rPr lang="es-CO" smtClean="0"/>
              <a:pPr/>
              <a:t>‹#›</a:t>
            </a:fld>
            <a:endParaRPr lang="es-CO"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4400"/>
            <a:ext cx="6858000" cy="937789"/>
          </a:xfrm>
        </p:spPr>
        <p:txBody>
          <a:bodyPr>
            <a:normAutofit fontScale="90000"/>
          </a:bodyPr>
          <a:lstStyle/>
          <a:p>
            <a:pPr algn="ctr"/>
            <a:r>
              <a:rPr lang="es-CO" dirty="0" smtClean="0"/>
              <a:t>Pablo Neruda (1904-1973)</a:t>
            </a:r>
            <a:br>
              <a:rPr lang="es-CO" dirty="0" smtClean="0"/>
            </a:br>
            <a:r>
              <a:rPr lang="es-CO" dirty="0" smtClean="0"/>
              <a:t>     </a:t>
            </a:r>
            <a:r>
              <a:rPr lang="es-CO" sz="2700" i="1" dirty="0" smtClean="0"/>
              <a:t>Neftalí Ricardo Reyes Basoalto</a:t>
            </a:r>
            <a:r>
              <a:rPr lang="es-CO" dirty="0" smtClean="0"/>
              <a:t/>
            </a:r>
            <a:br>
              <a:rPr lang="es-CO" dirty="0" smtClean="0"/>
            </a:br>
            <a:endParaRPr lang="es-CO" dirty="0"/>
          </a:p>
        </p:txBody>
      </p:sp>
      <p:sp>
        <p:nvSpPr>
          <p:cNvPr id="3" name="Subtitle 2"/>
          <p:cNvSpPr>
            <a:spLocks noGrp="1"/>
          </p:cNvSpPr>
          <p:nvPr>
            <p:ph type="subTitle" idx="1"/>
          </p:nvPr>
        </p:nvSpPr>
        <p:spPr>
          <a:xfrm>
            <a:off x="381000" y="304800"/>
            <a:ext cx="8458200" cy="533400"/>
          </a:xfrm>
        </p:spPr>
        <p:txBody>
          <a:bodyPr/>
          <a:lstStyle/>
          <a:p>
            <a:r>
              <a:rPr lang="es-CO" b="1" dirty="0" smtClean="0"/>
              <a:t>SIGLO XX (20): EL VANGUARDISMO Y SUS TRANSFORMACIONES</a:t>
            </a:r>
            <a:endParaRPr lang="es-CO" b="1" dirty="0"/>
          </a:p>
        </p:txBody>
      </p:sp>
      <p:pic>
        <p:nvPicPr>
          <p:cNvPr id="5" name="Picture 4" descr="Neruda.jpg"/>
          <p:cNvPicPr>
            <a:picLocks noChangeAspect="1"/>
          </p:cNvPicPr>
          <p:nvPr/>
        </p:nvPicPr>
        <p:blipFill>
          <a:blip r:embed="rId2" cstate="print"/>
          <a:stretch>
            <a:fillRect/>
          </a:stretch>
        </p:blipFill>
        <p:spPr>
          <a:xfrm>
            <a:off x="2819400" y="2048996"/>
            <a:ext cx="3886200" cy="3971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dirty="0" smtClean="0"/>
              <a:t>Código filosófico, literario y artístico</a:t>
            </a:r>
            <a:endParaRPr lang="es-CO" dirty="0"/>
          </a:p>
        </p:txBody>
      </p:sp>
      <p:sp>
        <p:nvSpPr>
          <p:cNvPr id="3" name="Content Placeholder 2"/>
          <p:cNvSpPr>
            <a:spLocks noGrp="1"/>
          </p:cNvSpPr>
          <p:nvPr>
            <p:ph idx="1"/>
          </p:nvPr>
        </p:nvSpPr>
        <p:spPr/>
        <p:txBody>
          <a:bodyPr/>
          <a:lstStyle/>
          <a:p>
            <a:pPr>
              <a:buNone/>
            </a:pPr>
            <a:r>
              <a:rPr lang="es-CO" dirty="0" smtClean="0"/>
              <a:t>“Walking Around” expresa un sentido existencialista de la vida y, como otros poemas existencialistas, se expresa por medio de imágenes surrealistas, o sea, irracionales o de poca coherencia, como las imágenes de nuestros sueños. </a:t>
            </a:r>
          </a:p>
          <a:p>
            <a:pPr>
              <a:buNone/>
            </a:pPr>
            <a:r>
              <a:rPr lang="es-CO" dirty="0" smtClean="0"/>
              <a:t/>
            </a:r>
            <a:br>
              <a:rPr lang="es-CO" dirty="0" smtClean="0"/>
            </a:br>
            <a:endParaRPr lang="es-CO" dirty="0"/>
          </a:p>
        </p:txBody>
      </p:sp>
      <p:pic>
        <p:nvPicPr>
          <p:cNvPr id="6147" name="Picture 3" descr="C:\Documents and Settings\221162\Local Settings\Temporary Internet Files\Content.IE5\L53JST64\MC900437733[1].wmf"/>
          <p:cNvPicPr>
            <a:picLocks noChangeAspect="1" noChangeArrowheads="1"/>
          </p:cNvPicPr>
          <p:nvPr/>
        </p:nvPicPr>
        <p:blipFill>
          <a:blip r:embed="rId2" cstate="print"/>
          <a:srcRect/>
          <a:stretch>
            <a:fillRect/>
          </a:stretch>
        </p:blipFill>
        <p:spPr bwMode="auto">
          <a:xfrm>
            <a:off x="6705600" y="4572000"/>
            <a:ext cx="1831975" cy="1828800"/>
          </a:xfrm>
          <a:prstGeom prst="rect">
            <a:avLst/>
          </a:prstGeom>
          <a:noFill/>
        </p:spPr>
      </p:pic>
      <p:pic>
        <p:nvPicPr>
          <p:cNvPr id="6148" name="Picture 4" descr="C:\Documents and Settings\221162\Local Settings\Temporary Internet Files\Content.IE5\PMD22XO1\MC900444977[1].jpg"/>
          <p:cNvPicPr>
            <a:picLocks noChangeAspect="1" noChangeArrowheads="1"/>
          </p:cNvPicPr>
          <p:nvPr/>
        </p:nvPicPr>
        <p:blipFill>
          <a:blip r:embed="rId3" cstate="print"/>
          <a:srcRect/>
          <a:stretch>
            <a:fillRect/>
          </a:stretch>
        </p:blipFill>
        <p:spPr bwMode="auto">
          <a:xfrm>
            <a:off x="4572000" y="4191000"/>
            <a:ext cx="1828800" cy="2368231"/>
          </a:xfrm>
          <a:prstGeom prst="rect">
            <a:avLst/>
          </a:prstGeom>
          <a:noFill/>
        </p:spPr>
      </p:pic>
      <p:pic>
        <p:nvPicPr>
          <p:cNvPr id="6149" name="Picture 5" descr="C:\Documents and Settings\221162\Local Settings\Temporary Internet Files\Content.IE5\A8J2GQ58\MC900440522[1].wmf"/>
          <p:cNvPicPr>
            <a:picLocks noChangeAspect="1" noChangeArrowheads="1"/>
          </p:cNvPicPr>
          <p:nvPr/>
        </p:nvPicPr>
        <p:blipFill>
          <a:blip r:embed="rId4" cstate="print"/>
          <a:srcRect/>
          <a:stretch>
            <a:fillRect/>
          </a:stretch>
        </p:blipFill>
        <p:spPr bwMode="auto">
          <a:xfrm>
            <a:off x="2438400" y="4876800"/>
            <a:ext cx="1828800" cy="1292225"/>
          </a:xfrm>
          <a:prstGeom prst="rect">
            <a:avLst/>
          </a:prstGeom>
          <a:noFill/>
        </p:spPr>
      </p:pic>
      <p:pic>
        <p:nvPicPr>
          <p:cNvPr id="6150" name="Picture 6" descr="C:\Documents and Settings\221162\Local Settings\Temporary Internet Files\Content.IE5\QVCKYABF\MC900365804[1].wmf"/>
          <p:cNvPicPr>
            <a:picLocks noChangeAspect="1" noChangeArrowheads="1"/>
          </p:cNvPicPr>
          <p:nvPr/>
        </p:nvPicPr>
        <p:blipFill>
          <a:blip r:embed="rId5" cstate="print"/>
          <a:srcRect/>
          <a:stretch>
            <a:fillRect/>
          </a:stretch>
        </p:blipFill>
        <p:spPr bwMode="auto">
          <a:xfrm>
            <a:off x="381000" y="4876800"/>
            <a:ext cx="1888236" cy="116403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dirty="0" smtClean="0"/>
              <a:t>        Poema de Neruda:  “walking around”</a:t>
            </a:r>
            <a:endParaRPr lang="es-CO" dirty="0"/>
          </a:p>
        </p:txBody>
      </p:sp>
      <p:sp>
        <p:nvSpPr>
          <p:cNvPr id="3" name="Content Placeholder 2"/>
          <p:cNvSpPr>
            <a:spLocks noGrp="1"/>
          </p:cNvSpPr>
          <p:nvPr>
            <p:ph idx="1"/>
          </p:nvPr>
        </p:nvSpPr>
        <p:spPr>
          <a:xfrm>
            <a:off x="304800" y="1295400"/>
            <a:ext cx="8686800" cy="6172200"/>
          </a:xfrm>
        </p:spPr>
        <p:txBody>
          <a:bodyPr>
            <a:normAutofit fontScale="55000" lnSpcReduction="20000"/>
          </a:bodyPr>
          <a:lstStyle/>
          <a:p>
            <a:pPr algn="ctr">
              <a:buNone/>
            </a:pPr>
            <a:r>
              <a:rPr lang="es-CO" b="1" dirty="0" smtClean="0"/>
              <a:t>Sucede que me canso de ser hombre.</a:t>
            </a:r>
            <a:br>
              <a:rPr lang="es-CO" b="1" dirty="0" smtClean="0"/>
            </a:br>
            <a:r>
              <a:rPr lang="es-CO" b="1" dirty="0" smtClean="0"/>
              <a:t>Sucede que entro en las sastrerías y en los cines</a:t>
            </a:r>
            <a:br>
              <a:rPr lang="es-CO" b="1" dirty="0" smtClean="0"/>
            </a:br>
            <a:r>
              <a:rPr lang="es-CO" b="1" dirty="0" smtClean="0"/>
              <a:t>marchito, impenetrable, como un cisne de fieltro</a:t>
            </a:r>
            <a:br>
              <a:rPr lang="es-CO" b="1" dirty="0" smtClean="0"/>
            </a:br>
            <a:r>
              <a:rPr lang="es-CO" b="1" dirty="0" smtClean="0"/>
              <a:t>navegando en un agua de origen y ceniza.</a:t>
            </a:r>
            <a:br>
              <a:rPr lang="es-CO" b="1" dirty="0" smtClean="0"/>
            </a:br>
            <a:r>
              <a:rPr lang="es-CO" b="1" dirty="0" smtClean="0"/>
              <a:t/>
            </a:r>
            <a:br>
              <a:rPr lang="es-CO" b="1" dirty="0" smtClean="0"/>
            </a:br>
            <a:r>
              <a:rPr lang="es-CO" b="1" dirty="0" smtClean="0"/>
              <a:t>El olor de las peluquerías me hace llorar a gritos.</a:t>
            </a:r>
            <a:br>
              <a:rPr lang="es-CO" b="1" dirty="0" smtClean="0"/>
            </a:br>
            <a:r>
              <a:rPr lang="es-CO" b="1" dirty="0" smtClean="0"/>
              <a:t>Sólo quiero un descanso de piedras o de lana,</a:t>
            </a:r>
            <a:br>
              <a:rPr lang="es-CO" b="1" dirty="0" smtClean="0"/>
            </a:br>
            <a:r>
              <a:rPr lang="es-CO" b="1" dirty="0" smtClean="0"/>
              <a:t>sólo quiero no ver establecimientos ni jardines,</a:t>
            </a:r>
            <a:br>
              <a:rPr lang="es-CO" b="1" dirty="0" smtClean="0"/>
            </a:br>
            <a:r>
              <a:rPr lang="es-CO" b="1" dirty="0" smtClean="0"/>
              <a:t>ni mercaderías, ni anteojos, ni ascensores.</a:t>
            </a:r>
            <a:br>
              <a:rPr lang="es-CO" b="1" dirty="0" smtClean="0"/>
            </a:br>
            <a:r>
              <a:rPr lang="es-CO" b="1" dirty="0" smtClean="0"/>
              <a:t/>
            </a:r>
            <a:br>
              <a:rPr lang="es-CO" b="1" dirty="0" smtClean="0"/>
            </a:br>
            <a:r>
              <a:rPr lang="es-CO" b="1" dirty="0" smtClean="0"/>
              <a:t>Sucede que me canso de mis pies y mis uñas</a:t>
            </a:r>
            <a:br>
              <a:rPr lang="es-CO" b="1" dirty="0" smtClean="0"/>
            </a:br>
            <a:r>
              <a:rPr lang="es-CO" b="1" dirty="0" smtClean="0"/>
              <a:t>y mi pelo y mi sombra.</a:t>
            </a:r>
            <a:br>
              <a:rPr lang="es-CO" b="1" dirty="0" smtClean="0"/>
            </a:br>
            <a:r>
              <a:rPr lang="es-CO" b="1" dirty="0" smtClean="0"/>
              <a:t>Sucede que me canso de ser hombre.</a:t>
            </a:r>
            <a:br>
              <a:rPr lang="es-CO" b="1" dirty="0" smtClean="0"/>
            </a:br>
            <a:r>
              <a:rPr lang="es-CO" b="1" dirty="0" smtClean="0"/>
              <a:t/>
            </a:r>
            <a:br>
              <a:rPr lang="es-CO" b="1" dirty="0" smtClean="0"/>
            </a:br>
            <a:r>
              <a:rPr lang="es-CO" b="1" dirty="0" smtClean="0"/>
              <a:t>Sin embargo sería delicioso</a:t>
            </a:r>
            <a:br>
              <a:rPr lang="es-CO" b="1" dirty="0" smtClean="0"/>
            </a:br>
            <a:r>
              <a:rPr lang="es-CO" b="1" dirty="0" smtClean="0"/>
              <a:t>asustar a un notario con un lirio cortado</a:t>
            </a:r>
            <a:br>
              <a:rPr lang="es-CO" b="1" dirty="0" smtClean="0"/>
            </a:br>
            <a:r>
              <a:rPr lang="es-CO" b="1" dirty="0" smtClean="0"/>
              <a:t>o dar muerte a una monja con un golpe de oreja.</a:t>
            </a:r>
            <a:br>
              <a:rPr lang="es-CO" b="1" dirty="0" smtClean="0"/>
            </a:br>
            <a:r>
              <a:rPr lang="es-CO" b="1" dirty="0" smtClean="0"/>
              <a:t>Sería bello</a:t>
            </a:r>
            <a:br>
              <a:rPr lang="es-CO" b="1" dirty="0" smtClean="0"/>
            </a:br>
            <a:r>
              <a:rPr lang="es-CO" b="1" dirty="0" smtClean="0"/>
              <a:t>ir por las calles con un cuchillo verde</a:t>
            </a:r>
            <a:br>
              <a:rPr lang="es-CO" b="1" dirty="0" smtClean="0"/>
            </a:br>
            <a:r>
              <a:rPr lang="es-CO" b="1" dirty="0" smtClean="0"/>
              <a:t>y dando gritos hasta morir de frío.</a:t>
            </a:r>
            <a:br>
              <a:rPr lang="es-CO" b="1" dirty="0" smtClean="0"/>
            </a:br>
            <a:r>
              <a:rPr lang="es-CO" b="1" dirty="0" smtClean="0"/>
              <a:t/>
            </a:r>
            <a:br>
              <a:rPr lang="es-CO" b="1" dirty="0" smtClean="0"/>
            </a:br>
            <a:r>
              <a:rPr lang="es-CO" b="1" dirty="0" smtClean="0"/>
              <a:t>No quiero seguir siendo raíz en las tinieblas,</a:t>
            </a:r>
            <a:br>
              <a:rPr lang="es-CO" b="1" dirty="0" smtClean="0"/>
            </a:br>
            <a:r>
              <a:rPr lang="es-CO" b="1" dirty="0" smtClean="0"/>
              <a:t>vacilante, extendido, tiritando de sueño,</a:t>
            </a:r>
            <a:br>
              <a:rPr lang="es-CO" b="1" dirty="0" smtClean="0"/>
            </a:br>
            <a:r>
              <a:rPr lang="es-CO" b="1" dirty="0" smtClean="0"/>
              <a:t>hacia abajo, en las tripas moradas de la tierra,</a:t>
            </a:r>
            <a:br>
              <a:rPr lang="es-CO" b="1" dirty="0" smtClean="0"/>
            </a:br>
            <a:r>
              <a:rPr lang="es-CO" b="1" dirty="0" smtClean="0"/>
              <a:t>absorbiendo y pensando, comiendo cada día.</a:t>
            </a:r>
            <a:br>
              <a:rPr lang="es-CO" b="1" dirty="0" smtClean="0"/>
            </a:br>
            <a:r>
              <a:rPr lang="es-CO" b="1" dirty="0" smtClean="0"/>
              <a:t/>
            </a:r>
            <a:br>
              <a:rPr lang="es-CO" b="1" dirty="0" smtClean="0"/>
            </a:br>
            <a:endParaRPr lang="es-CO" b="1" dirty="0"/>
          </a:p>
        </p:txBody>
      </p:sp>
      <p:pic>
        <p:nvPicPr>
          <p:cNvPr id="4098" name="Picture 2" descr="C:\Documents and Settings\221162\Local Settings\Temporary Internet Files\Content.IE5\BI95631D\MP900448597[1].jpg"/>
          <p:cNvPicPr>
            <a:picLocks noChangeAspect="1" noChangeArrowheads="1"/>
          </p:cNvPicPr>
          <p:nvPr/>
        </p:nvPicPr>
        <p:blipFill>
          <a:blip r:embed="rId2" cstate="print"/>
          <a:srcRect/>
          <a:stretch>
            <a:fillRect/>
          </a:stretch>
        </p:blipFill>
        <p:spPr bwMode="auto">
          <a:xfrm>
            <a:off x="914400" y="1219200"/>
            <a:ext cx="1371600" cy="914400"/>
          </a:xfrm>
          <a:prstGeom prst="rect">
            <a:avLst/>
          </a:prstGeom>
          <a:noFill/>
        </p:spPr>
      </p:pic>
      <p:pic>
        <p:nvPicPr>
          <p:cNvPr id="4099" name="Picture 3" descr="C:\Documents and Settings\221162\Local Settings\Temporary Internet Files\Content.IE5\ARHS7GJQ\MC900021607[1].wmf"/>
          <p:cNvPicPr>
            <a:picLocks noChangeAspect="1" noChangeArrowheads="1"/>
          </p:cNvPicPr>
          <p:nvPr/>
        </p:nvPicPr>
        <p:blipFill>
          <a:blip r:embed="rId3" cstate="print"/>
          <a:srcRect/>
          <a:stretch>
            <a:fillRect/>
          </a:stretch>
        </p:blipFill>
        <p:spPr bwMode="auto">
          <a:xfrm>
            <a:off x="7467600" y="1219200"/>
            <a:ext cx="800100" cy="952242"/>
          </a:xfrm>
          <a:prstGeom prst="rect">
            <a:avLst/>
          </a:prstGeom>
          <a:noFill/>
        </p:spPr>
      </p:pic>
      <p:pic>
        <p:nvPicPr>
          <p:cNvPr id="4100" name="Picture 4" descr="C:\Documents and Settings\221162\Local Settings\Temporary Internet Files\Content.IE5\8EZ6ZSTN\MP900448730[1].jpg"/>
          <p:cNvPicPr>
            <a:picLocks noChangeAspect="1" noChangeArrowheads="1"/>
          </p:cNvPicPr>
          <p:nvPr/>
        </p:nvPicPr>
        <p:blipFill>
          <a:blip r:embed="rId4" cstate="print"/>
          <a:srcRect/>
          <a:stretch>
            <a:fillRect/>
          </a:stretch>
        </p:blipFill>
        <p:spPr bwMode="auto">
          <a:xfrm>
            <a:off x="7467600" y="2590800"/>
            <a:ext cx="914400" cy="678976"/>
          </a:xfrm>
          <a:prstGeom prst="rect">
            <a:avLst/>
          </a:prstGeom>
          <a:noFill/>
        </p:spPr>
      </p:pic>
      <p:pic>
        <p:nvPicPr>
          <p:cNvPr id="4101" name="Picture 5" descr="C:\Documents and Settings\221162\Local Settings\Temporary Internet Files\Content.IE5\1Y2WRV0J\MC900089684[1].wmf"/>
          <p:cNvPicPr>
            <a:picLocks noChangeAspect="1" noChangeArrowheads="1"/>
          </p:cNvPicPr>
          <p:nvPr/>
        </p:nvPicPr>
        <p:blipFill>
          <a:blip r:embed="rId5" cstate="print"/>
          <a:srcRect/>
          <a:stretch>
            <a:fillRect/>
          </a:stretch>
        </p:blipFill>
        <p:spPr bwMode="auto">
          <a:xfrm>
            <a:off x="1219200" y="2286000"/>
            <a:ext cx="914400" cy="1014558"/>
          </a:xfrm>
          <a:prstGeom prst="rect">
            <a:avLst/>
          </a:prstGeom>
          <a:noFill/>
        </p:spPr>
      </p:pic>
      <p:pic>
        <p:nvPicPr>
          <p:cNvPr id="4104" name="Picture 8" descr="C:\Documents and Settings\221162\Local Settings\Temporary Internet Files\Content.IE5\L53JST64\MC900287103[1].wmf"/>
          <p:cNvPicPr>
            <a:picLocks noChangeAspect="1" noChangeArrowheads="1"/>
          </p:cNvPicPr>
          <p:nvPr/>
        </p:nvPicPr>
        <p:blipFill>
          <a:blip r:embed="rId6" cstate="print"/>
          <a:srcRect/>
          <a:stretch>
            <a:fillRect/>
          </a:stretch>
        </p:blipFill>
        <p:spPr bwMode="auto">
          <a:xfrm>
            <a:off x="1752600" y="3352800"/>
            <a:ext cx="858571" cy="1073590"/>
          </a:xfrm>
          <a:prstGeom prst="rect">
            <a:avLst/>
          </a:prstGeom>
          <a:noFill/>
        </p:spPr>
      </p:pic>
      <p:pic>
        <p:nvPicPr>
          <p:cNvPr id="4105" name="Picture 9" descr="C:\Documents and Settings\221162\Local Settings\Temporary Internet Files\Content.IE5\5FPBUIJ9\MP900386063[1].jpg"/>
          <p:cNvPicPr>
            <a:picLocks noChangeAspect="1" noChangeArrowheads="1"/>
          </p:cNvPicPr>
          <p:nvPr/>
        </p:nvPicPr>
        <p:blipFill>
          <a:blip r:embed="rId7" cstate="print"/>
          <a:srcRect/>
          <a:stretch>
            <a:fillRect/>
          </a:stretch>
        </p:blipFill>
        <p:spPr bwMode="auto">
          <a:xfrm>
            <a:off x="7086600" y="3352800"/>
            <a:ext cx="1584960" cy="113211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7315200"/>
          </a:xfrm>
        </p:spPr>
        <p:txBody>
          <a:bodyPr>
            <a:noAutofit/>
          </a:bodyPr>
          <a:lstStyle/>
          <a:p>
            <a:pPr algn="ctr">
              <a:buNone/>
            </a:pPr>
            <a:r>
              <a:rPr lang="es-CO" sz="1600" b="1" dirty="0" smtClean="0"/>
              <a:t>No quiero para mí tantas desgracias.</a:t>
            </a:r>
            <a:br>
              <a:rPr lang="es-CO" sz="1600" b="1" dirty="0" smtClean="0"/>
            </a:br>
            <a:r>
              <a:rPr lang="es-CO" sz="1600" b="1" dirty="0" smtClean="0"/>
              <a:t>no quiero continuar de raíz y de tumba,</a:t>
            </a:r>
            <a:br>
              <a:rPr lang="es-CO" sz="1600" b="1" dirty="0" smtClean="0"/>
            </a:br>
            <a:r>
              <a:rPr lang="es-CO" sz="1600" b="1" dirty="0" smtClean="0"/>
              <a:t>de subterráneo solo, de bodega con muertos,</a:t>
            </a:r>
            <a:br>
              <a:rPr lang="es-CO" sz="1600" b="1" dirty="0" smtClean="0"/>
            </a:br>
            <a:r>
              <a:rPr lang="es-CO" sz="1600" b="1" dirty="0" smtClean="0"/>
              <a:t>aterido, muriéndome de pena.</a:t>
            </a:r>
            <a:br>
              <a:rPr lang="es-CO" sz="1600" b="1" dirty="0" smtClean="0"/>
            </a:br>
            <a:r>
              <a:rPr lang="es-CO" sz="1600" b="1" dirty="0" smtClean="0"/>
              <a:t/>
            </a:r>
            <a:br>
              <a:rPr lang="es-CO" sz="1600" b="1" dirty="0" smtClean="0"/>
            </a:br>
            <a:r>
              <a:rPr lang="es-CO" sz="1600" b="1" dirty="0" smtClean="0"/>
              <a:t>Por eso el día lunes arde como el petróleo</a:t>
            </a:r>
            <a:br>
              <a:rPr lang="es-CO" sz="1600" b="1" dirty="0" smtClean="0"/>
            </a:br>
            <a:r>
              <a:rPr lang="es-CO" sz="1600" b="1" dirty="0" smtClean="0"/>
              <a:t>cuando me ve llegar con mi cara de cárcel,</a:t>
            </a:r>
            <a:br>
              <a:rPr lang="es-CO" sz="1600" b="1" dirty="0" smtClean="0"/>
            </a:br>
            <a:r>
              <a:rPr lang="es-CO" sz="1600" b="1" dirty="0" smtClean="0"/>
              <a:t>y aúlla en su transcurso como una rueda herida,</a:t>
            </a:r>
            <a:br>
              <a:rPr lang="es-CO" sz="1600" b="1" dirty="0" smtClean="0"/>
            </a:br>
            <a:r>
              <a:rPr lang="es-CO" sz="1600" b="1" dirty="0" smtClean="0"/>
              <a:t>y da pasos de sangre caliente hacia la noche.</a:t>
            </a:r>
            <a:br>
              <a:rPr lang="es-CO" sz="1600" b="1" dirty="0" smtClean="0"/>
            </a:br>
            <a:r>
              <a:rPr lang="es-CO" sz="1600" b="1" dirty="0" smtClean="0"/>
              <a:t/>
            </a:r>
            <a:br>
              <a:rPr lang="es-CO" sz="1600" b="1" dirty="0" smtClean="0"/>
            </a:br>
            <a:r>
              <a:rPr lang="es-CO" sz="1600" b="1" dirty="0" smtClean="0"/>
              <a:t>Y me empuja a ciertos rincones, a ciertas casas húmedas,</a:t>
            </a:r>
            <a:br>
              <a:rPr lang="es-CO" sz="1600" b="1" dirty="0" smtClean="0"/>
            </a:br>
            <a:r>
              <a:rPr lang="es-CO" sz="1600" b="1" dirty="0" smtClean="0"/>
              <a:t>a hospitales donde los huesos salen por la ventana,</a:t>
            </a:r>
            <a:br>
              <a:rPr lang="es-CO" sz="1600" b="1" dirty="0" smtClean="0"/>
            </a:br>
            <a:r>
              <a:rPr lang="es-CO" sz="1600" b="1" dirty="0" smtClean="0"/>
              <a:t>a ciertas zapaterías con olor a vinagre,</a:t>
            </a:r>
            <a:br>
              <a:rPr lang="es-CO" sz="1600" b="1" dirty="0" smtClean="0"/>
            </a:br>
            <a:r>
              <a:rPr lang="es-CO" sz="1600" b="1" dirty="0" smtClean="0"/>
              <a:t>a calles espantosas como grietas.</a:t>
            </a:r>
            <a:br>
              <a:rPr lang="es-CO" sz="1600" b="1" dirty="0" smtClean="0"/>
            </a:br>
            <a:r>
              <a:rPr lang="es-CO" sz="1600" b="1" dirty="0" smtClean="0"/>
              <a:t/>
            </a:r>
            <a:br>
              <a:rPr lang="es-CO" sz="1600" b="1" dirty="0" smtClean="0"/>
            </a:br>
            <a:r>
              <a:rPr lang="es-CO" sz="1600" b="1" dirty="0" smtClean="0"/>
              <a:t>Hay pájaros de color de azufre y horribles intestinos</a:t>
            </a:r>
            <a:br>
              <a:rPr lang="es-CO" sz="1600" b="1" dirty="0" smtClean="0"/>
            </a:br>
            <a:r>
              <a:rPr lang="es-CO" sz="1600" b="1" dirty="0" smtClean="0"/>
              <a:t>colgando de las puertas de las casas que odio,</a:t>
            </a:r>
            <a:br>
              <a:rPr lang="es-CO" sz="1600" b="1" dirty="0" smtClean="0"/>
            </a:br>
            <a:r>
              <a:rPr lang="es-CO" sz="1600" b="1" dirty="0" smtClean="0"/>
              <a:t>hay dentaduras olvidadas en una cafetera,</a:t>
            </a:r>
            <a:br>
              <a:rPr lang="es-CO" sz="1600" b="1" dirty="0" smtClean="0"/>
            </a:br>
            <a:r>
              <a:rPr lang="es-CO" sz="1600" b="1" dirty="0" smtClean="0"/>
              <a:t>hay espejos</a:t>
            </a:r>
            <a:br>
              <a:rPr lang="es-CO" sz="1600" b="1" dirty="0" smtClean="0"/>
            </a:br>
            <a:r>
              <a:rPr lang="es-CO" sz="1600" b="1" dirty="0" smtClean="0"/>
              <a:t>que debieran haber llorado de vergüenza y espanto,</a:t>
            </a:r>
            <a:br>
              <a:rPr lang="es-CO" sz="1600" b="1" dirty="0" smtClean="0"/>
            </a:br>
            <a:r>
              <a:rPr lang="es-CO" sz="1600" b="1" dirty="0" smtClean="0"/>
              <a:t>hay paraguas en todas partes, y venenos, y ombligos.</a:t>
            </a:r>
            <a:br>
              <a:rPr lang="es-CO" sz="1600" b="1" dirty="0" smtClean="0"/>
            </a:br>
            <a:r>
              <a:rPr lang="es-CO" sz="1600" b="1" dirty="0" smtClean="0"/>
              <a:t/>
            </a:r>
            <a:br>
              <a:rPr lang="es-CO" sz="1600" b="1" dirty="0" smtClean="0"/>
            </a:br>
            <a:r>
              <a:rPr lang="es-CO" sz="1600" b="1" dirty="0" smtClean="0"/>
              <a:t>Yo paseo con calma, con ojos, con zapatos,</a:t>
            </a:r>
            <a:br>
              <a:rPr lang="es-CO" sz="1600" b="1" dirty="0" smtClean="0"/>
            </a:br>
            <a:r>
              <a:rPr lang="es-CO" sz="1600" b="1" dirty="0" smtClean="0"/>
              <a:t>con furia, con olvido,</a:t>
            </a:r>
            <a:br>
              <a:rPr lang="es-CO" sz="1600" b="1" dirty="0" smtClean="0"/>
            </a:br>
            <a:r>
              <a:rPr lang="es-CO" sz="1600" b="1" dirty="0" smtClean="0"/>
              <a:t>paso, cruzo oficinas y tiendas de ortopedia,</a:t>
            </a:r>
            <a:br>
              <a:rPr lang="es-CO" sz="1600" b="1" dirty="0" smtClean="0"/>
            </a:br>
            <a:r>
              <a:rPr lang="es-CO" sz="1600" b="1" dirty="0" smtClean="0"/>
              <a:t>y patios donde hay ropas colgadas de un alambre:</a:t>
            </a:r>
            <a:br>
              <a:rPr lang="es-CO" sz="1600" b="1" dirty="0" smtClean="0"/>
            </a:br>
            <a:r>
              <a:rPr lang="es-CO" sz="1600" b="1" dirty="0" smtClean="0"/>
              <a:t>calzoncillos, toallas y camisas que lloran</a:t>
            </a:r>
            <a:br>
              <a:rPr lang="es-CO" sz="1600" b="1" dirty="0" smtClean="0"/>
            </a:br>
            <a:r>
              <a:rPr lang="es-CO" sz="1600" b="1" dirty="0" smtClean="0"/>
              <a:t>lentas lágrimas sucias.</a:t>
            </a:r>
          </a:p>
          <a:p>
            <a:pPr algn="ctr"/>
            <a:r>
              <a:rPr lang="es-CO" sz="1600" b="1" dirty="0" smtClean="0"/>
              <a:t/>
            </a:r>
            <a:br>
              <a:rPr lang="es-CO" sz="1600" b="1" dirty="0" smtClean="0"/>
            </a:br>
            <a:r>
              <a:rPr lang="es-CO" sz="1600" b="1" dirty="0" smtClean="0"/>
              <a:t/>
            </a:r>
            <a:br>
              <a:rPr lang="es-CO" sz="1600" b="1" dirty="0" smtClean="0"/>
            </a:br>
            <a:endParaRPr lang="es-CO" sz="1600" b="1" dirty="0"/>
          </a:p>
        </p:txBody>
      </p:sp>
      <p:pic>
        <p:nvPicPr>
          <p:cNvPr id="5123" name="Picture 3" descr="C:\Documents and Settings\221162\Local Settings\Temporary Internet Files\Content.IE5\8EZ6ZSTN\MC900128690[1].wmf"/>
          <p:cNvPicPr>
            <a:picLocks noChangeAspect="1" noChangeArrowheads="1"/>
          </p:cNvPicPr>
          <p:nvPr/>
        </p:nvPicPr>
        <p:blipFill>
          <a:blip r:embed="rId2" cstate="print"/>
          <a:srcRect/>
          <a:stretch>
            <a:fillRect/>
          </a:stretch>
        </p:blipFill>
        <p:spPr bwMode="auto">
          <a:xfrm>
            <a:off x="7162800" y="0"/>
            <a:ext cx="1219200" cy="997155"/>
          </a:xfrm>
          <a:prstGeom prst="rect">
            <a:avLst/>
          </a:prstGeom>
          <a:noFill/>
        </p:spPr>
      </p:pic>
      <p:pic>
        <p:nvPicPr>
          <p:cNvPr id="5124" name="Picture 4" descr="C:\Documents and Settings\221162\Local Settings\Temporary Internet Files\Content.IE5\5FPBUIJ9\MC900290885[1].wmf"/>
          <p:cNvPicPr>
            <a:picLocks noChangeAspect="1" noChangeArrowheads="1"/>
          </p:cNvPicPr>
          <p:nvPr/>
        </p:nvPicPr>
        <p:blipFill>
          <a:blip r:embed="rId3" cstate="print"/>
          <a:srcRect/>
          <a:stretch>
            <a:fillRect/>
          </a:stretch>
        </p:blipFill>
        <p:spPr bwMode="auto">
          <a:xfrm>
            <a:off x="1219200" y="1066800"/>
            <a:ext cx="1505990" cy="1369337"/>
          </a:xfrm>
          <a:prstGeom prst="rect">
            <a:avLst/>
          </a:prstGeom>
          <a:noFill/>
        </p:spPr>
      </p:pic>
      <p:pic>
        <p:nvPicPr>
          <p:cNvPr id="5125" name="Picture 5" descr="C:\Documents and Settings\221162\Local Settings\Temporary Internet Files\Content.IE5\8EZ6ZSTN\MP900448626[1].jpg"/>
          <p:cNvPicPr>
            <a:picLocks noChangeAspect="1" noChangeArrowheads="1"/>
          </p:cNvPicPr>
          <p:nvPr/>
        </p:nvPicPr>
        <p:blipFill>
          <a:blip r:embed="rId4" cstate="print"/>
          <a:srcRect/>
          <a:stretch>
            <a:fillRect/>
          </a:stretch>
        </p:blipFill>
        <p:spPr bwMode="auto">
          <a:xfrm>
            <a:off x="1066800" y="5486400"/>
            <a:ext cx="1295400" cy="971550"/>
          </a:xfrm>
          <a:prstGeom prst="rect">
            <a:avLst/>
          </a:prstGeom>
          <a:noFill/>
        </p:spPr>
      </p:pic>
      <p:pic>
        <p:nvPicPr>
          <p:cNvPr id="5126" name="Picture 6" descr="C:\Documents and Settings\221162\Local Settings\Temporary Internet Files\Content.IE5\L53JST64\MP900442492[1].jpg"/>
          <p:cNvPicPr>
            <a:picLocks noChangeAspect="1" noChangeArrowheads="1"/>
          </p:cNvPicPr>
          <p:nvPr/>
        </p:nvPicPr>
        <p:blipFill>
          <a:blip r:embed="rId5" cstate="print"/>
          <a:srcRect/>
          <a:stretch>
            <a:fillRect/>
          </a:stretch>
        </p:blipFill>
        <p:spPr bwMode="auto">
          <a:xfrm flipH="1">
            <a:off x="7162800" y="5372100"/>
            <a:ext cx="990600" cy="1485900"/>
          </a:xfrm>
          <a:prstGeom prst="rect">
            <a:avLst/>
          </a:prstGeom>
          <a:noFill/>
        </p:spPr>
      </p:pic>
      <p:pic>
        <p:nvPicPr>
          <p:cNvPr id="5127" name="Picture 7" descr="C:\Documents and Settings\221162\Local Settings\Temporary Internet Files\Content.IE5\5FPBUIJ9\MC900347833[1].wmf"/>
          <p:cNvPicPr>
            <a:picLocks noChangeAspect="1" noChangeArrowheads="1"/>
          </p:cNvPicPr>
          <p:nvPr/>
        </p:nvPicPr>
        <p:blipFill>
          <a:blip r:embed="rId6" cstate="print"/>
          <a:srcRect/>
          <a:stretch>
            <a:fillRect/>
          </a:stretch>
        </p:blipFill>
        <p:spPr bwMode="auto">
          <a:xfrm>
            <a:off x="8247888" y="5715000"/>
            <a:ext cx="896112" cy="81747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        ANALISIS  DEL POEMA</a:t>
            </a:r>
            <a:endParaRPr lang="es-CO" dirty="0"/>
          </a:p>
        </p:txBody>
      </p:sp>
      <p:sp>
        <p:nvSpPr>
          <p:cNvPr id="3" name="Content Placeholder 2"/>
          <p:cNvSpPr>
            <a:spLocks noGrp="1"/>
          </p:cNvSpPr>
          <p:nvPr>
            <p:ph idx="1"/>
          </p:nvPr>
        </p:nvSpPr>
        <p:spPr/>
        <p:txBody>
          <a:bodyPr/>
          <a:lstStyle/>
          <a:p>
            <a:pPr algn="ctr">
              <a:buNone/>
            </a:pPr>
            <a:r>
              <a:rPr lang="es-CO" dirty="0" smtClean="0"/>
              <a:t>“</a:t>
            </a:r>
            <a:r>
              <a:rPr lang="es-CO" b="1" i="1" dirty="0" smtClean="0"/>
              <a:t>Sucede que me canso de ser hombre”.</a:t>
            </a:r>
          </a:p>
          <a:p>
            <a:pPr>
              <a:buNone/>
            </a:pPr>
            <a:r>
              <a:rPr lang="es-CO" i="1" dirty="0" smtClean="0"/>
              <a:t> Esta es la introducción al poema. Toda una declaración en la que reniega de la existencia humana. Habla en primera persona pero en realidad está hablando en un yo universal. Es la sociedad humana, la propia existencia del género humano lo que rechaza. </a:t>
            </a:r>
            <a:endParaRPr lang="es-C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                Análisis….</a:t>
            </a:r>
            <a:endParaRPr lang="es-CO" dirty="0"/>
          </a:p>
        </p:txBody>
      </p:sp>
      <p:sp>
        <p:nvSpPr>
          <p:cNvPr id="3" name="Content Placeholder 2"/>
          <p:cNvSpPr>
            <a:spLocks noGrp="1"/>
          </p:cNvSpPr>
          <p:nvPr>
            <p:ph idx="1"/>
          </p:nvPr>
        </p:nvSpPr>
        <p:spPr/>
        <p:txBody>
          <a:bodyPr/>
          <a:lstStyle/>
          <a:p>
            <a:pPr>
              <a:buNone/>
            </a:pPr>
            <a:r>
              <a:rPr lang="es-CO" dirty="0" smtClean="0"/>
              <a:t>Son las reflexiones amargas de un hombre que inicia su deambular cotidiano y no puede por menos que volver a su martilleante preocupación : está cansado de tener que pertenecer un día más a la triste condición humana. </a:t>
            </a:r>
          </a:p>
          <a:p>
            <a:pPr>
              <a:buNone/>
            </a:pPr>
            <a:endParaRPr lang="es-CO" dirty="0"/>
          </a:p>
        </p:txBody>
      </p:sp>
      <p:pic>
        <p:nvPicPr>
          <p:cNvPr id="4" name="Picture 3" descr="Neruda.jpg"/>
          <p:cNvPicPr>
            <a:picLocks noChangeAspect="1"/>
          </p:cNvPicPr>
          <p:nvPr/>
        </p:nvPicPr>
        <p:blipFill>
          <a:blip r:embed="rId2" cstate="print"/>
          <a:stretch>
            <a:fillRect/>
          </a:stretch>
        </p:blipFill>
        <p:spPr>
          <a:xfrm>
            <a:off x="6324600" y="4038600"/>
            <a:ext cx="2514600" cy="2570068"/>
          </a:xfrm>
          <a:prstGeom prst="rect">
            <a:avLst/>
          </a:prstGeom>
        </p:spPr>
      </p:pic>
      <p:pic>
        <p:nvPicPr>
          <p:cNvPr id="1026" name="Picture 2" descr="C:\Documents and Settings\221162\Local Settings\Temporary Internet Files\Content.IE5\L53JST64\MC900048820[1].wmf"/>
          <p:cNvPicPr>
            <a:picLocks noChangeAspect="1" noChangeArrowheads="1"/>
          </p:cNvPicPr>
          <p:nvPr/>
        </p:nvPicPr>
        <p:blipFill>
          <a:blip r:embed="rId3" cstate="print"/>
          <a:srcRect/>
          <a:stretch>
            <a:fillRect/>
          </a:stretch>
        </p:blipFill>
        <p:spPr bwMode="auto">
          <a:xfrm>
            <a:off x="1524000" y="4495800"/>
            <a:ext cx="2083914" cy="2059229"/>
          </a:xfrm>
          <a:prstGeom prst="rect">
            <a:avLst/>
          </a:prstGeom>
          <a:noFill/>
        </p:spPr>
      </p:pic>
      <p:pic>
        <p:nvPicPr>
          <p:cNvPr id="1027" name="Picture 3" descr="C:\Documents and Settings\221162\Local Settings\Temporary Internet Files\Content.IE5\QVCKYABF\MC900432618[1].png"/>
          <p:cNvPicPr>
            <a:picLocks noChangeAspect="1" noChangeArrowheads="1"/>
          </p:cNvPicPr>
          <p:nvPr/>
        </p:nvPicPr>
        <p:blipFill>
          <a:blip r:embed="rId4" cstate="print"/>
          <a:srcRect/>
          <a:stretch>
            <a:fillRect/>
          </a:stretch>
        </p:blipFill>
        <p:spPr bwMode="auto">
          <a:xfrm>
            <a:off x="4114800" y="4419600"/>
            <a:ext cx="1828572" cy="182857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               ANALISIS</a:t>
            </a:r>
            <a:endParaRPr lang="es-CO" dirty="0"/>
          </a:p>
        </p:txBody>
      </p:sp>
      <p:sp>
        <p:nvSpPr>
          <p:cNvPr id="3" name="Content Placeholder 2"/>
          <p:cNvSpPr>
            <a:spLocks noGrp="1"/>
          </p:cNvSpPr>
          <p:nvPr>
            <p:ph idx="1"/>
          </p:nvPr>
        </p:nvSpPr>
        <p:spPr/>
        <p:txBody>
          <a:bodyPr>
            <a:normAutofit fontScale="85000" lnSpcReduction="20000"/>
          </a:bodyPr>
          <a:lstStyle/>
          <a:p>
            <a:pPr algn="ctr">
              <a:buNone/>
            </a:pPr>
            <a:r>
              <a:rPr lang="es-CO" b="1" dirty="0" smtClean="0"/>
              <a:t>( Versos 1-11) </a:t>
            </a:r>
          </a:p>
          <a:p>
            <a:pPr>
              <a:buNone/>
            </a:pPr>
            <a:r>
              <a:rPr lang="es-CO" b="1" dirty="0" smtClean="0"/>
              <a:t>Después de este anuncio con el que abre el poema, nos describe algunos de los síntomas de su cansancio, cómo se va apoderando de él progresivamente esta percepción hasta alcanzar su pelo, sus uñas, incluso su sombra. </a:t>
            </a:r>
          </a:p>
          <a:p>
            <a:pPr>
              <a:buNone/>
            </a:pPr>
            <a:r>
              <a:rPr lang="es-CO" b="1" dirty="0" smtClean="0"/>
              <a:t>El único deseo sería el de dejar de ser consciente, el convertirse en un ser de piedra o lana. Esta primera parte se cierra con el mismo verso con que comienza, podría incluso funcionar como una unidad independiente, como un poema enquistado dentro del corpus principal. </a:t>
            </a:r>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s-CO" b="1" dirty="0" smtClean="0"/>
              <a:t>(Versos 12-17 ) </a:t>
            </a:r>
          </a:p>
          <a:p>
            <a:pPr>
              <a:buNone/>
            </a:pPr>
            <a:r>
              <a:rPr lang="es-CO" b="1" dirty="0" smtClean="0"/>
              <a:t>El marcador “sin embargo” nos traslada a otra dimensión posible : es el reino de lo súper real, donde no rigen ni la lógica ni el orden ni las leyes que definen la compatibilidad semántica. Parece la única escapada permitida, a medio camino entre el humor y el delirio. </a:t>
            </a:r>
            <a:endParaRPr lang="es-C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análisis</a:t>
            </a:r>
            <a:endParaRPr lang="es-CO" dirty="0"/>
          </a:p>
        </p:txBody>
      </p:sp>
      <p:sp>
        <p:nvSpPr>
          <p:cNvPr id="3" name="Content Placeholder 2"/>
          <p:cNvSpPr>
            <a:spLocks noGrp="1"/>
          </p:cNvSpPr>
          <p:nvPr>
            <p:ph idx="1"/>
          </p:nvPr>
        </p:nvSpPr>
        <p:spPr>
          <a:xfrm>
            <a:off x="457200" y="1905000"/>
            <a:ext cx="8686800" cy="4525963"/>
          </a:xfrm>
        </p:spPr>
        <p:txBody>
          <a:bodyPr/>
          <a:lstStyle/>
          <a:p>
            <a:endParaRPr lang="es-CO" dirty="0" smtClean="0"/>
          </a:p>
          <a:p>
            <a:endParaRPr lang="es-CO" dirty="0"/>
          </a:p>
        </p:txBody>
      </p:sp>
      <p:pic>
        <p:nvPicPr>
          <p:cNvPr id="7170" name="Picture 2" descr="C:\Documents and Settings\221162\Local Settings\Temporary Internet Files\Content.IE5\A8J2GQ58\MP900438778[1].jpg"/>
          <p:cNvPicPr>
            <a:picLocks noChangeAspect="1" noChangeArrowheads="1"/>
          </p:cNvPicPr>
          <p:nvPr/>
        </p:nvPicPr>
        <p:blipFill>
          <a:blip r:embed="rId2" cstate="print"/>
          <a:srcRect/>
          <a:stretch>
            <a:fillRect/>
          </a:stretch>
        </p:blipFill>
        <p:spPr bwMode="auto">
          <a:xfrm>
            <a:off x="7086600" y="152400"/>
            <a:ext cx="1752600" cy="1752600"/>
          </a:xfrm>
          <a:prstGeom prst="rect">
            <a:avLst/>
          </a:prstGeom>
          <a:noFill/>
        </p:spPr>
      </p:pic>
      <p:sp>
        <p:nvSpPr>
          <p:cNvPr id="5" name="Rectangle 4"/>
          <p:cNvSpPr/>
          <p:nvPr/>
        </p:nvSpPr>
        <p:spPr>
          <a:xfrm>
            <a:off x="533400" y="1225689"/>
            <a:ext cx="7772400" cy="3785652"/>
          </a:xfrm>
          <a:prstGeom prst="rect">
            <a:avLst/>
          </a:prstGeom>
        </p:spPr>
        <p:txBody>
          <a:bodyPr wrap="square">
            <a:spAutoFit/>
          </a:bodyPr>
          <a:lstStyle/>
          <a:p>
            <a:pPr algn="ctr"/>
            <a:r>
              <a:rPr lang="es-CO" sz="3600" b="1" dirty="0" smtClean="0"/>
              <a:t>(Versos 18-25 )</a:t>
            </a:r>
          </a:p>
          <a:p>
            <a:r>
              <a:rPr lang="es-CO" sz="3600" b="1" dirty="0" smtClean="0"/>
              <a:t> </a:t>
            </a:r>
            <a:r>
              <a:rPr lang="es-CO" sz="2800" b="1" dirty="0" smtClean="0"/>
              <a:t>Recupera la larga lista de argumentos que justifican su dejación como ser humano. </a:t>
            </a:r>
          </a:p>
          <a:p>
            <a:r>
              <a:rPr lang="es-CO" sz="2800" b="1" dirty="0" smtClean="0"/>
              <a:t>No quiere pertenecer al reino de las sombras, de los muertos, de los seres con una existencia meramente vegetativa aunque con la pesada carga de ser consciente (…/. </a:t>
            </a:r>
            <a:r>
              <a:rPr lang="es-CO" sz="2800" b="1" i="1" dirty="0" smtClean="0"/>
              <a:t>Absorbiendo y pensando, comiendo cada día /..) </a:t>
            </a:r>
            <a:endParaRPr lang="es-CO"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  versos</a:t>
            </a:r>
            <a:endParaRPr lang="es-CO" dirty="0"/>
          </a:p>
        </p:txBody>
      </p:sp>
      <p:sp>
        <p:nvSpPr>
          <p:cNvPr id="3" name="Content Placeholder 2"/>
          <p:cNvSpPr>
            <a:spLocks noGrp="1"/>
          </p:cNvSpPr>
          <p:nvPr>
            <p:ph idx="1"/>
          </p:nvPr>
        </p:nvSpPr>
        <p:spPr>
          <a:xfrm>
            <a:off x="457200" y="4495800"/>
            <a:ext cx="8686800" cy="5638800"/>
          </a:xfrm>
        </p:spPr>
        <p:txBody>
          <a:bodyPr>
            <a:normAutofit/>
          </a:bodyPr>
          <a:lstStyle/>
          <a:p>
            <a:pPr>
              <a:buNone/>
            </a:pPr>
            <a:r>
              <a:rPr lang="es-CO" dirty="0" smtClean="0"/>
              <a:t/>
            </a:r>
            <a:br>
              <a:rPr lang="es-CO" dirty="0" smtClean="0"/>
            </a:br>
            <a:r>
              <a:rPr lang="es-CO" sz="2800" b="1" i="1" dirty="0" smtClean="0">
                <a:solidFill>
                  <a:schemeClr val="tx1"/>
                </a:solidFill>
              </a:rPr>
              <a:t>Así que la mirada que dirige hacia el mundo por el que pasea le devuelve imágenes alucinantes, desestructuradas, caóticas, absurdas, sin ninguna coherencia ni lógica</a:t>
            </a:r>
            <a:r>
              <a:rPr lang="es-CO" i="1" dirty="0" smtClean="0">
                <a:solidFill>
                  <a:schemeClr val="tx1"/>
                </a:solidFill>
              </a:rPr>
              <a:t>… </a:t>
            </a:r>
            <a:endParaRPr lang="es-CO" i="1" dirty="0">
              <a:solidFill>
                <a:schemeClr val="tx1"/>
              </a:solidFill>
            </a:endParaRPr>
          </a:p>
        </p:txBody>
      </p:sp>
      <p:sp>
        <p:nvSpPr>
          <p:cNvPr id="4" name="Rectangle 3"/>
          <p:cNvSpPr/>
          <p:nvPr/>
        </p:nvSpPr>
        <p:spPr>
          <a:xfrm>
            <a:off x="685800" y="1066800"/>
            <a:ext cx="7848600" cy="6001643"/>
          </a:xfrm>
          <a:prstGeom prst="rect">
            <a:avLst/>
          </a:prstGeom>
        </p:spPr>
        <p:txBody>
          <a:bodyPr wrap="square">
            <a:spAutoFit/>
          </a:bodyPr>
          <a:lstStyle/>
          <a:p>
            <a:pPr algn="ctr"/>
            <a:r>
              <a:rPr lang="es-CO" sz="3200" b="1" dirty="0" smtClean="0"/>
              <a:t>(Versos 26-45) </a:t>
            </a:r>
          </a:p>
          <a:p>
            <a:r>
              <a:rPr lang="es-CO" sz="3200" b="1" i="1" dirty="0" smtClean="0"/>
              <a:t>”Por eso…” . Nos ha dicho hasta ahora cuáles son las causas de su desgracia. </a:t>
            </a:r>
          </a:p>
          <a:p>
            <a:r>
              <a:rPr lang="es-CO" sz="3200" b="1" i="1" dirty="0" smtClean="0"/>
              <a:t>En esta parte del poema, la más larga y también la más críptica , nos describe las consecuencias, o más bien el inevitable paisaje que se abre ante los ojos de quien está sometido a tan terrible condición .</a:t>
            </a:r>
          </a:p>
          <a:p>
            <a:endParaRPr lang="es-CO" sz="3200" b="1" i="1" dirty="0" smtClean="0"/>
          </a:p>
          <a:p>
            <a:endParaRPr lang="es-CO" sz="3200" b="1" i="1" dirty="0" smtClean="0"/>
          </a:p>
          <a:p>
            <a:endParaRPr lang="es-CO" sz="3200" b="1" i="1" dirty="0" smtClean="0"/>
          </a:p>
          <a:p>
            <a:r>
              <a:rPr lang="es-CO" sz="3200" b="1" i="1" dirty="0" smtClean="0"/>
              <a:t> </a:t>
            </a:r>
            <a:endParaRPr lang="es-CO" sz="3200" dirty="0"/>
          </a:p>
        </p:txBody>
      </p:sp>
      <p:pic>
        <p:nvPicPr>
          <p:cNvPr id="2050" name="Picture 2" descr="C:\Documents and Settings\221162\Local Settings\Temporary Internet Files\Content.IE5\ARHS7GJQ\MC900432558[1].png"/>
          <p:cNvPicPr>
            <a:picLocks noChangeAspect="1" noChangeArrowheads="1"/>
          </p:cNvPicPr>
          <p:nvPr/>
        </p:nvPicPr>
        <p:blipFill>
          <a:blip r:embed="rId2" cstate="print"/>
          <a:srcRect/>
          <a:stretch>
            <a:fillRect/>
          </a:stretch>
        </p:blipFill>
        <p:spPr bwMode="auto">
          <a:xfrm>
            <a:off x="7010400" y="0"/>
            <a:ext cx="1676114" cy="167611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              conclusión del poema</a:t>
            </a:r>
            <a:endParaRPr lang="es-CO" dirty="0"/>
          </a:p>
        </p:txBody>
      </p:sp>
      <p:sp>
        <p:nvSpPr>
          <p:cNvPr id="3" name="Content Placeholder 2"/>
          <p:cNvSpPr>
            <a:spLocks noGrp="1"/>
          </p:cNvSpPr>
          <p:nvPr>
            <p:ph idx="1"/>
          </p:nvPr>
        </p:nvSpPr>
        <p:spPr/>
        <p:txBody>
          <a:bodyPr>
            <a:normAutofit lnSpcReduction="10000"/>
          </a:bodyPr>
          <a:lstStyle/>
          <a:p>
            <a:pPr>
              <a:buNone/>
            </a:pPr>
            <a:r>
              <a:rPr lang="es-CO" dirty="0" smtClean="0"/>
              <a:t>Cierra el poema insistiendo en la idea de que está de paso, paseando (Walking Around”), empujado por el tiempo (</a:t>
            </a:r>
            <a:r>
              <a:rPr lang="es-CO" i="1" dirty="0" smtClean="0"/>
              <a:t>este lunes que me empuja…) a través de un espacio que le es totalmente ajeno, con el que no se identifica salvo cuando advierte en él lo que podrían ser unas lágrimas : las que caen de una ropa tendida en un patio….de unos calzoncillos, toallas y camisas…. …. Que lloran lentas lágrimas sucias </a:t>
            </a:r>
            <a:endParaRPr lang="es-CO" dirty="0"/>
          </a:p>
        </p:txBody>
      </p:sp>
      <p:pic>
        <p:nvPicPr>
          <p:cNvPr id="3074" name="Picture 2" descr="C:\Documents and Settings\221162\Local Settings\Temporary Internet Files\Content.IE5\A8J2GQ58\MP900448663[1].jpg"/>
          <p:cNvPicPr>
            <a:picLocks noChangeAspect="1" noChangeArrowheads="1"/>
          </p:cNvPicPr>
          <p:nvPr/>
        </p:nvPicPr>
        <p:blipFill>
          <a:blip r:embed="rId2" cstate="print"/>
          <a:srcRect/>
          <a:stretch>
            <a:fillRect/>
          </a:stretch>
        </p:blipFill>
        <p:spPr bwMode="auto">
          <a:xfrm>
            <a:off x="7772400" y="228600"/>
            <a:ext cx="914400" cy="1375646"/>
          </a:xfrm>
          <a:prstGeom prst="rect">
            <a:avLst/>
          </a:prstGeom>
          <a:noFill/>
        </p:spPr>
      </p:pic>
      <p:pic>
        <p:nvPicPr>
          <p:cNvPr id="3075" name="Picture 3" descr="C:\Documents and Settings\221162\Local Settings\Temporary Internet Files\Content.IE5\8EZ6ZSTN\MC900022397[1].wmf"/>
          <p:cNvPicPr>
            <a:picLocks noChangeAspect="1" noChangeArrowheads="1"/>
          </p:cNvPicPr>
          <p:nvPr/>
        </p:nvPicPr>
        <p:blipFill>
          <a:blip r:embed="rId3" cstate="print"/>
          <a:srcRect/>
          <a:stretch>
            <a:fillRect/>
          </a:stretch>
        </p:blipFill>
        <p:spPr bwMode="auto">
          <a:xfrm>
            <a:off x="533400" y="228600"/>
            <a:ext cx="1163726" cy="12622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8686800" cy="838200"/>
          </a:xfrm>
        </p:spPr>
        <p:txBody>
          <a:bodyPr>
            <a:normAutofit fontScale="90000"/>
          </a:bodyPr>
          <a:lstStyle/>
          <a:p>
            <a:r>
              <a:rPr lang="en-US" b="1" dirty="0" smtClean="0"/>
              <a:t/>
            </a:r>
            <a:br>
              <a:rPr lang="en-US" b="1" dirty="0" smtClean="0"/>
            </a:br>
            <a:r>
              <a:rPr lang="en-US" dirty="0" smtClean="0"/>
              <a:t>“Walking Around” de Pablo Neruda, </a:t>
            </a:r>
            <a:br>
              <a:rPr lang="en-US" dirty="0" smtClean="0"/>
            </a:br>
            <a:r>
              <a:rPr lang="en-US" dirty="0" smtClean="0"/>
              <a:t>                         Chile, 1935 </a:t>
            </a:r>
            <a:br>
              <a:rPr lang="en-US" dirty="0" smtClean="0"/>
            </a:br>
            <a:r>
              <a:rPr lang="en-US" dirty="0" smtClean="0"/>
              <a:t/>
            </a:r>
            <a:br>
              <a:rPr lang="en-US" dirty="0" smtClean="0"/>
            </a:br>
            <a:endParaRPr lang="es-CO" dirty="0"/>
          </a:p>
        </p:txBody>
      </p:sp>
      <p:pic>
        <p:nvPicPr>
          <p:cNvPr id="1026" name="Picture 2" descr="C:\Documents and Settings\221162\Local Settings\Temporary Internet Files\Content.IE5\BI95631D\MC900015904[1].wmf"/>
          <p:cNvPicPr>
            <a:picLocks noGrp="1" noChangeAspect="1" noChangeArrowheads="1"/>
          </p:cNvPicPr>
          <p:nvPr>
            <p:ph idx="1"/>
          </p:nvPr>
        </p:nvPicPr>
        <p:blipFill>
          <a:blip r:embed="rId2" cstate="print"/>
          <a:srcRect/>
          <a:stretch>
            <a:fillRect/>
          </a:stretch>
        </p:blipFill>
        <p:spPr bwMode="auto">
          <a:xfrm>
            <a:off x="5638800" y="1143000"/>
            <a:ext cx="2204843" cy="1734204"/>
          </a:xfrm>
          <a:prstGeom prst="rect">
            <a:avLst/>
          </a:prstGeom>
          <a:noFill/>
        </p:spPr>
      </p:pic>
      <p:pic>
        <p:nvPicPr>
          <p:cNvPr id="1027" name="Picture 3" descr="C:\Documents and Settings\221162\Local Settings\Temporary Internet Files\Content.IE5\QVCKYABF\MP900430553[1].jpg"/>
          <p:cNvPicPr>
            <a:picLocks noChangeAspect="1" noChangeArrowheads="1"/>
          </p:cNvPicPr>
          <p:nvPr/>
        </p:nvPicPr>
        <p:blipFill>
          <a:blip r:embed="rId3" cstate="print"/>
          <a:srcRect/>
          <a:stretch>
            <a:fillRect/>
          </a:stretch>
        </p:blipFill>
        <p:spPr bwMode="auto">
          <a:xfrm>
            <a:off x="533400" y="1143000"/>
            <a:ext cx="4023717" cy="5486400"/>
          </a:xfrm>
          <a:prstGeom prst="rect">
            <a:avLst/>
          </a:prstGeom>
          <a:noFill/>
        </p:spPr>
      </p:pic>
      <p:pic>
        <p:nvPicPr>
          <p:cNvPr id="1028" name="Picture 4" descr="C:\Documents and Settings\221162\Local Settings\Temporary Internet Files\Content.IE5\BI95631D\MP900422533[1].jpg"/>
          <p:cNvPicPr>
            <a:picLocks noChangeAspect="1" noChangeArrowheads="1"/>
          </p:cNvPicPr>
          <p:nvPr/>
        </p:nvPicPr>
        <p:blipFill>
          <a:blip r:embed="rId4" cstate="print"/>
          <a:srcRect/>
          <a:stretch>
            <a:fillRect/>
          </a:stretch>
        </p:blipFill>
        <p:spPr bwMode="auto">
          <a:xfrm>
            <a:off x="4876800" y="3124200"/>
            <a:ext cx="3429000" cy="3429000"/>
          </a:xfrm>
          <a:prstGeom prst="rect">
            <a:avLst/>
          </a:prstGeom>
          <a:noFill/>
        </p:spPr>
      </p:pic>
      <p:pic>
        <p:nvPicPr>
          <p:cNvPr id="7" name="Picture 3" descr="C:\Documents and Settings\221162\Local Settings\Temporary Internet Files\Content.IE5\QVCKYABF\MP900430553[1].jpg"/>
          <p:cNvPicPr>
            <a:picLocks noChangeAspect="1" noChangeArrowheads="1"/>
          </p:cNvPicPr>
          <p:nvPr/>
        </p:nvPicPr>
        <p:blipFill>
          <a:blip r:embed="rId3" cstate="print"/>
          <a:srcRect/>
          <a:stretch>
            <a:fillRect/>
          </a:stretch>
        </p:blipFill>
        <p:spPr bwMode="auto">
          <a:xfrm>
            <a:off x="685800" y="1295400"/>
            <a:ext cx="4023717" cy="5486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Preguntas</a:t>
            </a:r>
            <a:endParaRPr lang="es-CO" dirty="0"/>
          </a:p>
        </p:txBody>
      </p:sp>
      <p:sp>
        <p:nvSpPr>
          <p:cNvPr id="3" name="Content Placeholder 2"/>
          <p:cNvSpPr>
            <a:spLocks noGrp="1"/>
          </p:cNvSpPr>
          <p:nvPr>
            <p:ph idx="1"/>
          </p:nvPr>
        </p:nvSpPr>
        <p:spPr/>
        <p:txBody>
          <a:bodyPr/>
          <a:lstStyle/>
          <a:p>
            <a:pPr>
              <a:buNone/>
            </a:pPr>
            <a:r>
              <a:rPr lang="es-CO" dirty="0" smtClean="0"/>
              <a:t>La última imagen del poema es más concreta y fácil de entender. </a:t>
            </a:r>
          </a:p>
          <a:p>
            <a:pPr>
              <a:buNone/>
            </a:pPr>
            <a:r>
              <a:rPr lang="es-CO" dirty="0" smtClean="0"/>
              <a:t> El narrador ve ropa tendida goteando. ¿Con qué metáforas asocia esas gotas? </a:t>
            </a:r>
          </a:p>
          <a:p>
            <a:pPr>
              <a:buNone/>
            </a:pPr>
            <a:r>
              <a:rPr lang="es-CO" dirty="0" smtClean="0"/>
              <a:t> ¿Por qué son sucias las lágrimas? </a:t>
            </a:r>
          </a:p>
          <a:p>
            <a:pPr>
              <a:buNone/>
            </a:pPr>
            <a:r>
              <a:rPr lang="es-CO" dirty="0" smtClean="0"/>
              <a:t/>
            </a:r>
            <a:br>
              <a:rPr lang="es-CO" dirty="0" smtClean="0"/>
            </a:br>
            <a:endParaRPr lang="es-CO" dirty="0"/>
          </a:p>
        </p:txBody>
      </p:sp>
      <p:pic>
        <p:nvPicPr>
          <p:cNvPr id="8194" name="Picture 2" descr="C:\Documents and Settings\221162\Local Settings\Temporary Internet Files\Content.IE5\1Y2WRV0J\MP900410082[1].jpg"/>
          <p:cNvPicPr>
            <a:picLocks noChangeAspect="1" noChangeArrowheads="1"/>
          </p:cNvPicPr>
          <p:nvPr/>
        </p:nvPicPr>
        <p:blipFill>
          <a:blip r:embed="rId2" cstate="print"/>
          <a:srcRect/>
          <a:stretch>
            <a:fillRect/>
          </a:stretch>
        </p:blipFill>
        <p:spPr bwMode="auto">
          <a:xfrm flipV="1">
            <a:off x="838200" y="4343400"/>
            <a:ext cx="3352800" cy="2234327"/>
          </a:xfrm>
          <a:prstGeom prst="rect">
            <a:avLst/>
          </a:prstGeom>
          <a:noFill/>
        </p:spPr>
      </p:pic>
      <p:pic>
        <p:nvPicPr>
          <p:cNvPr id="8195" name="Picture 3" descr="C:\Documents and Settings\221162\Local Settings\Temporary Internet Files\Content.IE5\HT6IIBVS\MC910217055[1].png"/>
          <p:cNvPicPr>
            <a:picLocks noChangeAspect="1" noChangeArrowheads="1"/>
          </p:cNvPicPr>
          <p:nvPr/>
        </p:nvPicPr>
        <p:blipFill>
          <a:blip r:embed="rId3" cstate="print"/>
          <a:srcRect/>
          <a:stretch>
            <a:fillRect/>
          </a:stretch>
        </p:blipFill>
        <p:spPr bwMode="auto">
          <a:xfrm>
            <a:off x="5562600" y="4267200"/>
            <a:ext cx="2362200" cy="2362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CO" sz="3600" dirty="0" smtClean="0"/>
              <a:t>Aunque no siempre podemos entender los signos a fondo, sí los podemos “sentir.” </a:t>
            </a:r>
          </a:p>
          <a:p>
            <a:r>
              <a:rPr lang="es-CO" sz="3600" dirty="0" smtClean="0"/>
              <a:t>Trata de explicar o “sentir” los siguientes signos o imágenes: </a:t>
            </a:r>
          </a:p>
          <a:p>
            <a:r>
              <a:rPr lang="es-CO" sz="3600" dirty="0" smtClean="0"/>
              <a:t>“asustar a un notario con un lirio cortado” de la estrofa cuarta </a:t>
            </a:r>
          </a:p>
          <a:p>
            <a:r>
              <a:rPr lang="es-CO" sz="3600" dirty="0" smtClean="0"/>
              <a:t>“dar muerte a una monja con un golpe de oreja” de la estrofa cuarta </a:t>
            </a:r>
          </a:p>
          <a:p>
            <a:r>
              <a:rPr lang="es-CO" sz="3600" dirty="0" smtClean="0"/>
              <a:t>“cara de cárcel” en la estrofa octava </a:t>
            </a:r>
          </a:p>
          <a:p>
            <a:r>
              <a:rPr lang="es-CO" sz="3600" dirty="0" smtClean="0"/>
              <a:t>“espejos que debieran haber llorado de vergüenza y espanto” de la estrofa decimal </a:t>
            </a:r>
            <a:r>
              <a:rPr lang="es-CO" dirty="0" smtClean="0"/>
              <a:t/>
            </a:r>
            <a:br>
              <a:rPr lang="es-CO" dirty="0" smtClean="0"/>
            </a:br>
            <a:endParaRPr lang="es-CO" dirty="0"/>
          </a:p>
        </p:txBody>
      </p:sp>
      <p:pic>
        <p:nvPicPr>
          <p:cNvPr id="9218" name="Picture 2" descr="C:\Documents and Settings\221162\Local Settings\Temporary Internet Files\Content.IE5\PMD22XO1\MP900407482[1].jpg"/>
          <p:cNvPicPr>
            <a:picLocks noChangeAspect="1" noChangeArrowheads="1"/>
          </p:cNvPicPr>
          <p:nvPr/>
        </p:nvPicPr>
        <p:blipFill>
          <a:blip r:embed="rId2" cstate="print"/>
          <a:srcRect/>
          <a:stretch>
            <a:fillRect/>
          </a:stretch>
        </p:blipFill>
        <p:spPr bwMode="auto">
          <a:xfrm>
            <a:off x="3048000" y="5257800"/>
            <a:ext cx="2743200" cy="1295400"/>
          </a:xfrm>
          <a:prstGeom prst="rect">
            <a:avLst/>
          </a:prstGeom>
          <a:noFill/>
        </p:spPr>
      </p:pic>
      <p:pic>
        <p:nvPicPr>
          <p:cNvPr id="9220" name="Picture 4" descr="C:\Documents and Settings\221162\Local Settings\Temporary Internet Files\Content.IE5\5FPBUIJ9\MC900318570[1].wmf"/>
          <p:cNvPicPr>
            <a:picLocks noChangeAspect="1" noChangeArrowheads="1"/>
          </p:cNvPicPr>
          <p:nvPr/>
        </p:nvPicPr>
        <p:blipFill>
          <a:blip r:embed="rId3" cstate="print"/>
          <a:srcRect/>
          <a:stretch>
            <a:fillRect/>
          </a:stretch>
        </p:blipFill>
        <p:spPr bwMode="auto">
          <a:xfrm>
            <a:off x="914400" y="4986223"/>
            <a:ext cx="1367028" cy="1871777"/>
          </a:xfrm>
          <a:prstGeom prst="rect">
            <a:avLst/>
          </a:prstGeom>
          <a:noFill/>
        </p:spPr>
      </p:pic>
      <p:pic>
        <p:nvPicPr>
          <p:cNvPr id="9221" name="Picture 5" descr="C:\Documents and Settings\221162\Local Settings\Temporary Internet Files\Content.IE5\BI95631D\MC900078751[1].wmf"/>
          <p:cNvPicPr>
            <a:picLocks noChangeAspect="1" noChangeArrowheads="1"/>
          </p:cNvPicPr>
          <p:nvPr/>
        </p:nvPicPr>
        <p:blipFill>
          <a:blip r:embed="rId4" cstate="print"/>
          <a:srcRect/>
          <a:stretch>
            <a:fillRect/>
          </a:stretch>
        </p:blipFill>
        <p:spPr bwMode="auto">
          <a:xfrm>
            <a:off x="6477000" y="4724400"/>
            <a:ext cx="2149370" cy="1899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   SIMOBOLOS O SIGNOS</a:t>
            </a:r>
            <a:endParaRPr lang="es-CO" dirty="0"/>
          </a:p>
        </p:txBody>
      </p:sp>
      <p:sp>
        <p:nvSpPr>
          <p:cNvPr id="3" name="Content Placeholder 2"/>
          <p:cNvSpPr>
            <a:spLocks noGrp="1"/>
          </p:cNvSpPr>
          <p:nvPr>
            <p:ph idx="1"/>
          </p:nvPr>
        </p:nvSpPr>
        <p:spPr>
          <a:xfrm>
            <a:off x="304800" y="1554162"/>
            <a:ext cx="8686800" cy="4922837"/>
          </a:xfrm>
        </p:spPr>
        <p:txBody>
          <a:bodyPr>
            <a:normAutofit fontScale="70000" lnSpcReduction="20000"/>
          </a:bodyPr>
          <a:lstStyle/>
          <a:p>
            <a:pPr>
              <a:buNone/>
            </a:pPr>
            <a:r>
              <a:rPr lang="es-CO" dirty="0" smtClean="0"/>
              <a:t>  </a:t>
            </a:r>
            <a:r>
              <a:rPr lang="es-CO" b="1" dirty="0" smtClean="0"/>
              <a:t>Busca todos los signos de desesperación en el poema. </a:t>
            </a:r>
          </a:p>
          <a:p>
            <a:pPr>
              <a:buNone/>
            </a:pPr>
            <a:r>
              <a:rPr lang="es-CO" b="1" dirty="0" smtClean="0"/>
              <a:t>  </a:t>
            </a:r>
          </a:p>
          <a:p>
            <a:pPr>
              <a:buNone/>
            </a:pPr>
            <a:r>
              <a:rPr lang="es-CO" b="1" dirty="0" smtClean="0"/>
              <a:t>¿Crees que contienen el mensaje del poema?</a:t>
            </a:r>
          </a:p>
          <a:p>
            <a:pPr>
              <a:buNone/>
            </a:pPr>
            <a:r>
              <a:rPr lang="es-CO" b="1" dirty="0" smtClean="0"/>
              <a:t> </a:t>
            </a:r>
          </a:p>
          <a:p>
            <a:pPr>
              <a:buNone/>
            </a:pPr>
            <a:r>
              <a:rPr lang="es-CO" b="1" dirty="0" smtClean="0"/>
              <a:t>El título del poema está en un idioma desconocido por muchos lectores. </a:t>
            </a:r>
          </a:p>
          <a:p>
            <a:pPr>
              <a:buNone/>
            </a:pPr>
            <a:endParaRPr lang="es-CO" b="1" dirty="0" smtClean="0"/>
          </a:p>
          <a:p>
            <a:pPr>
              <a:buNone/>
            </a:pPr>
            <a:r>
              <a:rPr lang="es-CO" b="1" dirty="0" smtClean="0"/>
              <a:t>¿ Qué efecto produce el que uno ni entiende el título? </a:t>
            </a:r>
          </a:p>
          <a:p>
            <a:pPr>
              <a:buNone/>
            </a:pPr>
            <a:endParaRPr lang="es-CO" b="1" dirty="0" smtClean="0"/>
          </a:p>
          <a:p>
            <a:pPr>
              <a:buNone/>
            </a:pPr>
            <a:r>
              <a:rPr lang="es-CO" b="1" dirty="0" smtClean="0"/>
              <a:t>¿Cómo contribuye el título en inglés al mundo sin sentido del que habla el poema? </a:t>
            </a:r>
          </a:p>
          <a:p>
            <a:pPr>
              <a:buNone/>
            </a:pPr>
            <a:r>
              <a:rPr lang="es-CO" b="1" dirty="0" smtClean="0"/>
              <a:t> </a:t>
            </a:r>
          </a:p>
          <a:p>
            <a:pPr>
              <a:buNone/>
            </a:pPr>
            <a:r>
              <a:rPr lang="es-CO" b="1" dirty="0" smtClean="0"/>
              <a:t>Explica cómo el verso libre funciona bien en este tipo de poesía.</a:t>
            </a:r>
          </a:p>
          <a:p>
            <a:pPr>
              <a:buNone/>
            </a:pPr>
            <a:r>
              <a:rPr lang="es-CO" b="1" dirty="0" smtClean="0"/>
              <a:t/>
            </a:r>
            <a:br>
              <a:rPr lang="es-CO" b="1" dirty="0" smtClean="0"/>
            </a:br>
            <a:endParaRPr lang="es-CO"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 PABLO NERUDA        “WALKING AROUND”</a:t>
            </a:r>
            <a:endParaRPr lang="es-CO" dirty="0"/>
          </a:p>
        </p:txBody>
      </p:sp>
      <p:pic>
        <p:nvPicPr>
          <p:cNvPr id="4" name="Content Placeholder 3" descr="Neruda.jpg"/>
          <p:cNvPicPr>
            <a:picLocks noGrp="1" noChangeAspect="1"/>
          </p:cNvPicPr>
          <p:nvPr>
            <p:ph idx="1"/>
          </p:nvPr>
        </p:nvPicPr>
        <p:blipFill>
          <a:blip r:embed="rId2" cstate="print"/>
          <a:stretch>
            <a:fillRect/>
          </a:stretch>
        </p:blipFill>
        <p:spPr>
          <a:xfrm>
            <a:off x="609600" y="1524000"/>
            <a:ext cx="4084237" cy="4174331"/>
          </a:xfrm>
          <a:prstGeom prst="rect">
            <a:avLst/>
          </a:prstGeom>
        </p:spPr>
      </p:pic>
      <p:pic>
        <p:nvPicPr>
          <p:cNvPr id="10242" name="Picture 2" descr="C:\Documents and Settings\221162\Local Settings\Temporary Internet Files\Content.IE5\8EZ6ZSTN\MP900430553[1].jpg"/>
          <p:cNvPicPr>
            <a:picLocks noChangeAspect="1" noChangeArrowheads="1"/>
          </p:cNvPicPr>
          <p:nvPr/>
        </p:nvPicPr>
        <p:blipFill>
          <a:blip r:embed="rId3" cstate="print"/>
          <a:srcRect/>
          <a:stretch>
            <a:fillRect/>
          </a:stretch>
        </p:blipFill>
        <p:spPr bwMode="auto">
          <a:xfrm>
            <a:off x="5638800" y="1600200"/>
            <a:ext cx="3043162" cy="4149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VANGUARDISMO</a:t>
            </a:r>
            <a:endParaRPr lang="es-CO" dirty="0"/>
          </a:p>
        </p:txBody>
      </p:sp>
      <p:sp>
        <p:nvSpPr>
          <p:cNvPr id="3" name="Content Placeholder 2"/>
          <p:cNvSpPr>
            <a:spLocks noGrp="1"/>
          </p:cNvSpPr>
          <p:nvPr>
            <p:ph idx="1"/>
          </p:nvPr>
        </p:nvSpPr>
        <p:spPr/>
        <p:txBody>
          <a:bodyPr/>
          <a:lstStyle/>
          <a:p>
            <a:r>
              <a:rPr lang="es-CO" dirty="0" smtClean="0"/>
              <a:t>Una de las características visibles de las vanguardias es la actitud provocadora. </a:t>
            </a:r>
          </a:p>
          <a:p>
            <a:r>
              <a:rPr lang="es-CO" dirty="0" smtClean="0"/>
              <a:t>Se publican manifiestos en los que se ataca todo lo producido anteriormente, que se desecha por "anticuado", al mismo tiempo que se reivindica lo original, lo lúdico, desafiando los modelos y valores existentes hasta el momento. </a:t>
            </a:r>
          </a:p>
          <a:p>
            <a:endParaRPr 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                SURREALISMO</a:t>
            </a:r>
            <a:endParaRPr lang="es-CO" dirty="0"/>
          </a:p>
        </p:txBody>
      </p:sp>
      <p:sp>
        <p:nvSpPr>
          <p:cNvPr id="3" name="Content Placeholder 2"/>
          <p:cNvSpPr>
            <a:spLocks noGrp="1"/>
          </p:cNvSpPr>
          <p:nvPr>
            <p:ph idx="1"/>
          </p:nvPr>
        </p:nvSpPr>
        <p:spPr/>
        <p:txBody>
          <a:bodyPr>
            <a:normAutofit fontScale="92500" lnSpcReduction="10000"/>
          </a:bodyPr>
          <a:lstStyle/>
          <a:p>
            <a:pPr>
              <a:buNone/>
            </a:pPr>
            <a:r>
              <a:rPr lang="es-CO" b="1" dirty="0" smtClean="0"/>
              <a:t>El movimiento surrealista presenta diversas características entre las cuales están presentes: la utilización de los sueños como fuente de inspiración, la presencia de planos superpuestos y los relatos sin sentido aparente, producto del libre pensamiento En cuanto a los sueños se puede decir que éstos son la más clara expresión del subconsciente humano, aquí afloran los deseos ocultos, fracasos, éxitos y recuerdos los cuales se van asociando de diferente forma.</a:t>
            </a:r>
            <a:endParaRPr lang="es-CO"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838200"/>
          </a:xfrm>
        </p:spPr>
        <p:txBody>
          <a:bodyPr/>
          <a:lstStyle/>
          <a:p>
            <a:pPr algn="ctr"/>
            <a:r>
              <a:rPr lang="es-CO" dirty="0" smtClean="0"/>
              <a:t>     VAGUARDISMO</a:t>
            </a:r>
            <a:endParaRPr lang="es-CO" dirty="0"/>
          </a:p>
        </p:txBody>
      </p:sp>
      <p:sp>
        <p:nvSpPr>
          <p:cNvPr id="3" name="Content Placeholder 2"/>
          <p:cNvSpPr>
            <a:spLocks noGrp="1"/>
          </p:cNvSpPr>
          <p:nvPr>
            <p:ph idx="1"/>
          </p:nvPr>
        </p:nvSpPr>
        <p:spPr>
          <a:xfrm>
            <a:off x="304800" y="762000"/>
            <a:ext cx="8686800" cy="5638800"/>
          </a:xfrm>
        </p:spPr>
        <p:txBody>
          <a:bodyPr>
            <a:normAutofit fontScale="92500" lnSpcReduction="10000"/>
          </a:bodyPr>
          <a:lstStyle/>
          <a:p>
            <a:pPr>
              <a:buNone/>
            </a:pPr>
            <a:r>
              <a:rPr lang="es-CO" b="1" dirty="0" smtClean="0">
                <a:latin typeface="Baskerville Old Face" pitchFamily="18" charset="0"/>
              </a:rPr>
              <a:t/>
            </a:r>
            <a:br>
              <a:rPr lang="es-CO" b="1" dirty="0" smtClean="0">
                <a:latin typeface="Baskerville Old Face" pitchFamily="18" charset="0"/>
              </a:rPr>
            </a:br>
            <a:r>
              <a:rPr lang="es-CO" b="1" dirty="0" smtClean="0">
                <a:latin typeface="Baskerville Old Face" pitchFamily="18" charset="0"/>
              </a:rPr>
              <a:t>El poeta/artista/arquitecto vanguardista no está conforme. Como el pasado no le sirve, tiene que buscar un arte que responda a esta novedad interna que el hombre está viviendo, apoyándose en la novedad original que se lleva dentro.</a:t>
            </a:r>
            <a:br>
              <a:rPr lang="es-CO" b="1" dirty="0" smtClean="0">
                <a:latin typeface="Baskerville Old Face" pitchFamily="18" charset="0"/>
              </a:rPr>
            </a:br>
            <a:r>
              <a:rPr lang="es-CO" b="1" dirty="0" smtClean="0">
                <a:latin typeface="Baskerville Old Face" pitchFamily="18" charset="0"/>
              </a:rPr>
              <a:t>Se deben abandonar los temas viejos, ya que carecen de sustancia y no responden al hombre nuevo. </a:t>
            </a:r>
          </a:p>
          <a:p>
            <a:endParaRPr lang="es-CO" b="1" dirty="0" smtClean="0">
              <a:latin typeface="Baskerville Old Face" pitchFamily="18" charset="0"/>
            </a:endParaRPr>
          </a:p>
          <a:p>
            <a:pPr>
              <a:buNone/>
            </a:pPr>
            <a:r>
              <a:rPr lang="es-CO" b="1" dirty="0" smtClean="0">
                <a:latin typeface="Baskerville Old Face" pitchFamily="18" charset="0"/>
              </a:rPr>
              <a:t>En la poesía se juega constantemente con el </a:t>
            </a:r>
            <a:r>
              <a:rPr lang="es-CO" b="1" dirty="0" smtClean="0">
                <a:solidFill>
                  <a:srgbClr val="FF0000"/>
                </a:solidFill>
                <a:latin typeface="Baskerville Old Face" pitchFamily="18" charset="0"/>
              </a:rPr>
              <a:t>símbolo.</a:t>
            </a:r>
            <a:r>
              <a:rPr lang="es-CO" b="1" dirty="0" smtClean="0">
                <a:latin typeface="Baskerville Old Face" pitchFamily="18" charset="0"/>
              </a:rPr>
              <a:t/>
            </a:r>
            <a:br>
              <a:rPr lang="es-CO" b="1" dirty="0" smtClean="0">
                <a:latin typeface="Baskerville Old Face" pitchFamily="18" charset="0"/>
              </a:rPr>
            </a:br>
            <a:r>
              <a:rPr lang="es-CO" b="1" dirty="0" smtClean="0">
                <a:latin typeface="Baskerville Old Face" pitchFamily="18" charset="0"/>
              </a:rPr>
              <a:t>Las reglas tradicionales de la versificación, necesitan una mayor libertad para expresar adecuadamente su mundo interior. </a:t>
            </a:r>
          </a:p>
          <a:p>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                     Pablo Neruda</a:t>
            </a:r>
            <a:endParaRPr lang="es-CO" dirty="0"/>
          </a:p>
        </p:txBody>
      </p:sp>
      <p:sp>
        <p:nvSpPr>
          <p:cNvPr id="3" name="Content Placeholder 2"/>
          <p:cNvSpPr>
            <a:spLocks noGrp="1"/>
          </p:cNvSpPr>
          <p:nvPr>
            <p:ph idx="1"/>
          </p:nvPr>
        </p:nvSpPr>
        <p:spPr/>
        <p:txBody>
          <a:bodyPr>
            <a:normAutofit fontScale="85000" lnSpcReduction="10000"/>
          </a:bodyPr>
          <a:lstStyle/>
          <a:p>
            <a:pPr>
              <a:buNone/>
            </a:pPr>
            <a:r>
              <a:rPr lang="es-CO" dirty="0" smtClean="0"/>
              <a:t>Este poeta chileno recibió el premio Nobel de literatura en 1971. </a:t>
            </a:r>
          </a:p>
          <a:p>
            <a:pPr>
              <a:buNone/>
            </a:pPr>
            <a:r>
              <a:rPr lang="es-CO" dirty="0" smtClean="0"/>
              <a:t>Su poesía evita los clichés del léxico poético; siempre presenta una visión original, nueva y peculiar.</a:t>
            </a:r>
          </a:p>
          <a:p>
            <a:pPr>
              <a:buNone/>
            </a:pPr>
            <a:r>
              <a:rPr lang="es-CO" dirty="0" smtClean="0"/>
              <a:t> Su poesía pasa por todas las etapas significativas de la poesía hispana del siglo XX (20): modernismo, vanguardismo, poesía comprometida, y termina creando sus propia poética original – las Odas – en las que canta a las cosas insólitas y cotidianas que otros poetas habían pasado por alto. </a:t>
            </a:r>
            <a:br>
              <a:rPr lang="es-CO" dirty="0" smtClean="0"/>
            </a:br>
            <a:endParaRPr lang="es-CO" dirty="0"/>
          </a:p>
        </p:txBody>
      </p:sp>
      <p:pic>
        <p:nvPicPr>
          <p:cNvPr id="2051" name="Picture 3" descr="C:\Documents and Settings\221162\Local Settings\Temporary Internet Files\Content.IE5\QVCKYABF\MC900389772[1].wmf"/>
          <p:cNvPicPr>
            <a:picLocks noChangeAspect="1" noChangeArrowheads="1"/>
          </p:cNvPicPr>
          <p:nvPr/>
        </p:nvPicPr>
        <p:blipFill>
          <a:blip r:embed="rId2" cstate="print"/>
          <a:srcRect/>
          <a:stretch>
            <a:fillRect/>
          </a:stretch>
        </p:blipFill>
        <p:spPr bwMode="auto">
          <a:xfrm>
            <a:off x="1443224" y="304800"/>
            <a:ext cx="553451" cy="1141171"/>
          </a:xfrm>
          <a:prstGeom prst="rect">
            <a:avLst/>
          </a:prstGeom>
          <a:noFill/>
        </p:spPr>
      </p:pic>
      <p:pic>
        <p:nvPicPr>
          <p:cNvPr id="6" name="Picture 3" descr="C:\Documents and Settings\221162\Local Settings\Temporary Internet Files\Content.IE5\QVCKYABF\MC900389772[1].wmf"/>
          <p:cNvPicPr>
            <a:picLocks noChangeAspect="1" noChangeArrowheads="1"/>
          </p:cNvPicPr>
          <p:nvPr/>
        </p:nvPicPr>
        <p:blipFill>
          <a:blip r:embed="rId2" cstate="print"/>
          <a:srcRect/>
          <a:stretch>
            <a:fillRect/>
          </a:stretch>
        </p:blipFill>
        <p:spPr bwMode="auto">
          <a:xfrm>
            <a:off x="6553200" y="228600"/>
            <a:ext cx="553451" cy="11411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dirty="0" smtClean="0"/>
              <a:t> </a:t>
            </a:r>
            <a:br>
              <a:rPr lang="es-CO" b="1" dirty="0" smtClean="0"/>
            </a:br>
            <a:r>
              <a:rPr lang="es-CO" dirty="0" smtClean="0"/>
              <a:t>Antes de leer</a:t>
            </a:r>
            <a:endParaRPr lang="es-CO" dirty="0"/>
          </a:p>
        </p:txBody>
      </p:sp>
      <p:sp>
        <p:nvSpPr>
          <p:cNvPr id="3" name="Content Placeholder 2"/>
          <p:cNvSpPr>
            <a:spLocks noGrp="1"/>
          </p:cNvSpPr>
          <p:nvPr>
            <p:ph idx="1"/>
          </p:nvPr>
        </p:nvSpPr>
        <p:spPr/>
        <p:txBody>
          <a:bodyPr>
            <a:normAutofit lnSpcReduction="10000"/>
          </a:bodyPr>
          <a:lstStyle/>
          <a:p>
            <a:r>
              <a:rPr lang="es-CO" dirty="0" smtClean="0"/>
              <a:t>¿Te has sentido alguna vez angustiado de la vida? Explica. </a:t>
            </a:r>
          </a:p>
          <a:p>
            <a:r>
              <a:rPr lang="es-CO" dirty="0" smtClean="0"/>
              <a:t>¿Cuáles podrían ser algunas de las causas que provocan esta angustia? </a:t>
            </a:r>
          </a:p>
          <a:p>
            <a:r>
              <a:rPr lang="es-CO" dirty="0" smtClean="0"/>
              <a:t> ¿Has tenido algún sueño en que hayan aparecido signos extraños que no podías explicar? Explica o cuenta lo que soñaste. </a:t>
            </a:r>
          </a:p>
          <a:p>
            <a:pPr>
              <a:buNone/>
            </a:pPr>
            <a:r>
              <a:rPr lang="es-CO" dirty="0" smtClean="0"/>
              <a:t/>
            </a:r>
            <a:br>
              <a:rPr lang="es-CO" dirty="0" smtClean="0"/>
            </a:br>
            <a:endParaRPr lang="es-CO" dirty="0"/>
          </a:p>
        </p:txBody>
      </p:sp>
      <p:pic>
        <p:nvPicPr>
          <p:cNvPr id="3074" name="Picture 2" descr="C:\Documents and Settings\221162\Local Settings\Temporary Internet Files\Content.IE5\A8J2GQ58\MC900281105[1].wmf"/>
          <p:cNvPicPr>
            <a:picLocks noChangeAspect="1" noChangeArrowheads="1"/>
          </p:cNvPicPr>
          <p:nvPr/>
        </p:nvPicPr>
        <p:blipFill>
          <a:blip r:embed="rId2" cstate="print"/>
          <a:srcRect/>
          <a:stretch>
            <a:fillRect/>
          </a:stretch>
        </p:blipFill>
        <p:spPr bwMode="auto">
          <a:xfrm>
            <a:off x="3505200" y="4953000"/>
            <a:ext cx="2193202" cy="1698002"/>
          </a:xfrm>
          <a:prstGeom prst="rect">
            <a:avLst/>
          </a:prstGeom>
          <a:noFill/>
        </p:spPr>
      </p:pic>
      <p:pic>
        <p:nvPicPr>
          <p:cNvPr id="3075" name="Picture 3" descr="C:\Documents and Settings\221162\Local Settings\Temporary Internet Files\Content.IE5\KB6IW3OU\MP900442197[1].jpg"/>
          <p:cNvPicPr>
            <a:picLocks noChangeAspect="1" noChangeArrowheads="1"/>
          </p:cNvPicPr>
          <p:nvPr/>
        </p:nvPicPr>
        <p:blipFill>
          <a:blip r:embed="rId3" cstate="print"/>
          <a:srcRect/>
          <a:stretch>
            <a:fillRect/>
          </a:stretch>
        </p:blipFill>
        <p:spPr bwMode="auto">
          <a:xfrm>
            <a:off x="838200" y="5181600"/>
            <a:ext cx="2057400" cy="1371600"/>
          </a:xfrm>
          <a:prstGeom prst="rect">
            <a:avLst/>
          </a:prstGeom>
          <a:noFill/>
        </p:spPr>
      </p:pic>
      <p:pic>
        <p:nvPicPr>
          <p:cNvPr id="3076" name="Picture 4" descr="C:\Documents and Settings\221162\Local Settings\Temporary Internet Files\Content.IE5\BI95631D\MP900426560[1].jpg"/>
          <p:cNvPicPr>
            <a:picLocks noChangeAspect="1" noChangeArrowheads="1"/>
          </p:cNvPicPr>
          <p:nvPr/>
        </p:nvPicPr>
        <p:blipFill>
          <a:blip r:embed="rId4" cstate="print"/>
          <a:srcRect/>
          <a:stretch>
            <a:fillRect/>
          </a:stretch>
        </p:blipFill>
        <p:spPr bwMode="auto">
          <a:xfrm>
            <a:off x="6400800" y="4953000"/>
            <a:ext cx="1600200" cy="160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dirty="0" smtClean="0"/>
              <a:t>Código geográfico:</a:t>
            </a:r>
            <a:endParaRPr lang="es-CO" dirty="0"/>
          </a:p>
        </p:txBody>
      </p:sp>
      <p:sp>
        <p:nvSpPr>
          <p:cNvPr id="3" name="Content Placeholder 2"/>
          <p:cNvSpPr>
            <a:spLocks noGrp="1"/>
          </p:cNvSpPr>
          <p:nvPr>
            <p:ph idx="1"/>
          </p:nvPr>
        </p:nvSpPr>
        <p:spPr/>
        <p:txBody>
          <a:bodyPr/>
          <a:lstStyle/>
          <a:p>
            <a:r>
              <a:rPr lang="es-CO" dirty="0" smtClean="0"/>
              <a:t>Entre los años de 1927 y 1932 Neruda desempeñó puestos diplomáticos en varias capitales asiáticas. </a:t>
            </a:r>
          </a:p>
          <a:p>
            <a:pPr>
              <a:buNone/>
            </a:pPr>
            <a:endParaRPr lang="es-CO" dirty="0"/>
          </a:p>
        </p:txBody>
      </p:sp>
      <p:pic>
        <p:nvPicPr>
          <p:cNvPr id="4098" name="Picture 2" descr="C:\Documents and Settings\221162\Local Settings\Temporary Internet Files\Content.IE5\EA4454AZ\MC900445398[1].wmf"/>
          <p:cNvPicPr>
            <a:picLocks noChangeAspect="1" noChangeArrowheads="1"/>
          </p:cNvPicPr>
          <p:nvPr/>
        </p:nvPicPr>
        <p:blipFill>
          <a:blip r:embed="rId2" cstate="print"/>
          <a:srcRect/>
          <a:stretch>
            <a:fillRect/>
          </a:stretch>
        </p:blipFill>
        <p:spPr bwMode="auto">
          <a:xfrm>
            <a:off x="609600" y="3352800"/>
            <a:ext cx="2514600" cy="3187013"/>
          </a:xfrm>
          <a:prstGeom prst="rect">
            <a:avLst/>
          </a:prstGeom>
          <a:noFill/>
        </p:spPr>
      </p:pic>
      <p:pic>
        <p:nvPicPr>
          <p:cNvPr id="4099" name="Picture 3" descr="C:\Documents and Settings\221162\Local Settings\Temporary Internet Files\Content.IE5\1Y2WRV0J\MC900445406[1].wmf"/>
          <p:cNvPicPr>
            <a:picLocks noChangeAspect="1" noChangeArrowheads="1"/>
          </p:cNvPicPr>
          <p:nvPr/>
        </p:nvPicPr>
        <p:blipFill>
          <a:blip r:embed="rId3" cstate="print"/>
          <a:srcRect/>
          <a:stretch>
            <a:fillRect/>
          </a:stretch>
        </p:blipFill>
        <p:spPr bwMode="auto">
          <a:xfrm>
            <a:off x="6553200" y="3200400"/>
            <a:ext cx="2286000" cy="3203295"/>
          </a:xfrm>
          <a:prstGeom prst="rect">
            <a:avLst/>
          </a:prstGeom>
          <a:noFill/>
        </p:spPr>
      </p:pic>
      <p:pic>
        <p:nvPicPr>
          <p:cNvPr id="4100" name="Picture 4" descr="C:\Documents and Settings\221162\Local Settings\Temporary Internet Files\Content.IE5\5FPBUIJ9\MC900445456[1].wmf"/>
          <p:cNvPicPr>
            <a:picLocks noChangeAspect="1" noChangeArrowheads="1"/>
          </p:cNvPicPr>
          <p:nvPr/>
        </p:nvPicPr>
        <p:blipFill>
          <a:blip r:embed="rId4" cstate="print"/>
          <a:srcRect/>
          <a:stretch>
            <a:fillRect/>
          </a:stretch>
        </p:blipFill>
        <p:spPr bwMode="auto">
          <a:xfrm>
            <a:off x="3429000" y="3200400"/>
            <a:ext cx="3134096" cy="31523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              Ahhhhhhhhhhhhh!!!!!!!!</a:t>
            </a:r>
            <a:endParaRPr lang="es-CO" dirty="0"/>
          </a:p>
        </p:txBody>
      </p:sp>
      <p:sp>
        <p:nvSpPr>
          <p:cNvPr id="3" name="Content Placeholder 2"/>
          <p:cNvSpPr>
            <a:spLocks noGrp="1"/>
          </p:cNvSpPr>
          <p:nvPr>
            <p:ph idx="1"/>
          </p:nvPr>
        </p:nvSpPr>
        <p:spPr/>
        <p:txBody>
          <a:bodyPr>
            <a:normAutofit fontScale="92500" lnSpcReduction="20000"/>
          </a:bodyPr>
          <a:lstStyle/>
          <a:p>
            <a:r>
              <a:rPr lang="es-CO" dirty="0" smtClean="0"/>
              <a:t>Fuera de su medio ambiente latino, escuchando idiomas que no conocía y separado de sus amigos, </a:t>
            </a:r>
          </a:p>
          <a:p>
            <a:r>
              <a:rPr lang="es-CO" dirty="0" smtClean="0"/>
              <a:t>Neruda sintió un intenso aislamiento y una desesperación que se trasladó a imágenes incongruentes en sus poemas. </a:t>
            </a:r>
          </a:p>
          <a:p>
            <a:r>
              <a:rPr lang="es-CO" dirty="0" smtClean="0"/>
              <a:t>La vida no tenía sentido para Neruda durante estos años, y esa confusión y angustia se siente en poemas como “Walking Around.” </a:t>
            </a:r>
          </a:p>
          <a:p>
            <a:pPr>
              <a:buNone/>
            </a:pPr>
            <a:r>
              <a:rPr lang="es-CO" dirty="0" smtClean="0"/>
              <a:t/>
            </a:r>
            <a:br>
              <a:rPr lang="es-CO" dirty="0" smtClean="0"/>
            </a:br>
            <a:endParaRPr lang="es-CO" dirty="0"/>
          </a:p>
        </p:txBody>
      </p:sp>
      <p:pic>
        <p:nvPicPr>
          <p:cNvPr id="5123" name="Picture 3" descr="C:\Documents and Settings\221162\Local Settings\Temporary Internet Files\Content.IE5\5FPBUIJ9\MC900444757[1].jpg"/>
          <p:cNvPicPr>
            <a:picLocks noChangeAspect="1" noChangeArrowheads="1"/>
          </p:cNvPicPr>
          <p:nvPr/>
        </p:nvPicPr>
        <p:blipFill>
          <a:blip r:embed="rId2" cstate="print"/>
          <a:srcRect/>
          <a:stretch>
            <a:fillRect/>
          </a:stretch>
        </p:blipFill>
        <p:spPr bwMode="auto">
          <a:xfrm>
            <a:off x="7772400" y="228600"/>
            <a:ext cx="986028" cy="1273207"/>
          </a:xfrm>
          <a:prstGeom prst="rect">
            <a:avLst/>
          </a:prstGeom>
          <a:noFill/>
        </p:spPr>
      </p:pic>
      <p:pic>
        <p:nvPicPr>
          <p:cNvPr id="5124" name="Picture 4" descr="C:\Documents and Settings\221162\Local Settings\Temporary Internet Files\Content.IE5\HT6IIBVS\MC900444755[1].jpg"/>
          <p:cNvPicPr>
            <a:picLocks noChangeAspect="1" noChangeArrowheads="1"/>
          </p:cNvPicPr>
          <p:nvPr/>
        </p:nvPicPr>
        <p:blipFill>
          <a:blip r:embed="rId3" cstate="print"/>
          <a:srcRect/>
          <a:stretch>
            <a:fillRect/>
          </a:stretch>
        </p:blipFill>
        <p:spPr bwMode="auto">
          <a:xfrm>
            <a:off x="304800" y="228600"/>
            <a:ext cx="942847" cy="1219199"/>
          </a:xfrm>
          <a:prstGeom prst="rect">
            <a:avLst/>
          </a:prstGeom>
          <a:noFill/>
        </p:spPr>
      </p:pic>
      <p:pic>
        <p:nvPicPr>
          <p:cNvPr id="5125" name="Picture 5" descr="C:\Documents and Settings\221162\Local Settings\Temporary Internet Files\Content.IE5\EA4454AZ\MC900444763[1].jpg"/>
          <p:cNvPicPr>
            <a:picLocks noChangeAspect="1" noChangeArrowheads="1"/>
          </p:cNvPicPr>
          <p:nvPr/>
        </p:nvPicPr>
        <p:blipFill>
          <a:blip r:embed="rId4" cstate="print"/>
          <a:srcRect/>
          <a:stretch>
            <a:fillRect/>
          </a:stretch>
        </p:blipFill>
        <p:spPr bwMode="auto">
          <a:xfrm>
            <a:off x="7696200" y="5105400"/>
            <a:ext cx="1176867" cy="1524000"/>
          </a:xfrm>
          <a:prstGeom prst="rect">
            <a:avLst/>
          </a:prstGeom>
          <a:noFill/>
        </p:spPr>
      </p:pic>
      <p:pic>
        <p:nvPicPr>
          <p:cNvPr id="5126" name="Picture 6" descr="C:\Documents and Settings\221162\Local Settings\Temporary Internet Files\Content.IE5\BI95631D\MC900444753[1].jpg"/>
          <p:cNvPicPr>
            <a:picLocks noChangeAspect="1" noChangeArrowheads="1"/>
          </p:cNvPicPr>
          <p:nvPr/>
        </p:nvPicPr>
        <p:blipFill>
          <a:blip r:embed="rId5" cstate="print"/>
          <a:srcRect/>
          <a:stretch>
            <a:fillRect/>
          </a:stretch>
        </p:blipFill>
        <p:spPr bwMode="auto">
          <a:xfrm>
            <a:off x="685800" y="5181600"/>
            <a:ext cx="1130808" cy="1462252"/>
          </a:xfrm>
          <a:prstGeom prst="rect">
            <a:avLst/>
          </a:prstGeom>
          <a:noFill/>
        </p:spPr>
      </p:pic>
      <p:pic>
        <p:nvPicPr>
          <p:cNvPr id="5127" name="Picture 7" descr="C:\Documents and Settings\221162\Local Settings\Temporary Internet Files\Content.IE5\PMD22XO1\MC900444758[1].jpg"/>
          <p:cNvPicPr>
            <a:picLocks noChangeAspect="1" noChangeArrowheads="1"/>
          </p:cNvPicPr>
          <p:nvPr/>
        </p:nvPicPr>
        <p:blipFill>
          <a:blip r:embed="rId6" cstate="print"/>
          <a:srcRect/>
          <a:stretch>
            <a:fillRect/>
          </a:stretch>
        </p:blipFill>
        <p:spPr bwMode="auto">
          <a:xfrm>
            <a:off x="3124200" y="5181600"/>
            <a:ext cx="1130808" cy="1462252"/>
          </a:xfrm>
          <a:prstGeom prst="rect">
            <a:avLst/>
          </a:prstGeom>
          <a:noFill/>
        </p:spPr>
      </p:pic>
      <p:pic>
        <p:nvPicPr>
          <p:cNvPr id="5128" name="Picture 8" descr="C:\Documents and Settings\221162\Local Settings\Temporary Internet Files\Content.IE5\A8J2GQ58\MC900444759[1].jpg"/>
          <p:cNvPicPr>
            <a:picLocks noChangeAspect="1" noChangeArrowheads="1"/>
          </p:cNvPicPr>
          <p:nvPr/>
        </p:nvPicPr>
        <p:blipFill>
          <a:blip r:embed="rId7" cstate="print"/>
          <a:srcRect/>
          <a:stretch>
            <a:fillRect/>
          </a:stretch>
        </p:blipFill>
        <p:spPr bwMode="auto">
          <a:xfrm>
            <a:off x="5562600" y="5181600"/>
            <a:ext cx="1066800" cy="138146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TotalTime>
  <Words>1130</Words>
  <Application>Microsoft Office PowerPoint</Application>
  <PresentationFormat>On-screen Show (4:3)</PresentationFormat>
  <Paragraphs>86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Pablo Neruda (1904-1973)      Neftalí Ricardo Reyes Basoalto </vt:lpstr>
      <vt:lpstr> “Walking Around” de Pablo Neruda,                           Chile, 1935   </vt:lpstr>
      <vt:lpstr>VANGUARDISMO</vt:lpstr>
      <vt:lpstr>                SURREALISMO</vt:lpstr>
      <vt:lpstr>     VAGUARDISMO</vt:lpstr>
      <vt:lpstr>                     Pablo Neruda</vt:lpstr>
      <vt:lpstr>  Antes de leer</vt:lpstr>
      <vt:lpstr>Código geográfico:</vt:lpstr>
      <vt:lpstr>              Ahhhhhhhhhhhhh!!!!!!!!</vt:lpstr>
      <vt:lpstr>Código filosófico, literario y artístico</vt:lpstr>
      <vt:lpstr>        Poema de Neruda:  “walking around”</vt:lpstr>
      <vt:lpstr>Slide 12</vt:lpstr>
      <vt:lpstr>        ANALISIS  DEL POEMA</vt:lpstr>
      <vt:lpstr>                Análisis….</vt:lpstr>
      <vt:lpstr>               ANALISIS</vt:lpstr>
      <vt:lpstr>Slide 16</vt:lpstr>
      <vt:lpstr>análisis</vt:lpstr>
      <vt:lpstr>  versos</vt:lpstr>
      <vt:lpstr>              conclusión del poema</vt:lpstr>
      <vt:lpstr>Preguntas</vt:lpstr>
      <vt:lpstr>Slide 21</vt:lpstr>
      <vt:lpstr>   SIMOBOLOS O SIGNOS</vt:lpstr>
      <vt:lpstr> PABLO NERUDA        “WALKING AROUND”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Pablo Neruda (1904-1973)</dc:title>
  <dc:creator>221162</dc:creator>
  <cp:lastModifiedBy>221162</cp:lastModifiedBy>
  <cp:revision>17</cp:revision>
  <dcterms:created xsi:type="dcterms:W3CDTF">2014-04-04T17:08:25Z</dcterms:created>
  <dcterms:modified xsi:type="dcterms:W3CDTF">2014-04-07T16:17:23Z</dcterms:modified>
</cp:coreProperties>
</file>