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65" r:id="rId4"/>
    <p:sldId id="263" r:id="rId5"/>
    <p:sldId id="258" r:id="rId6"/>
    <p:sldId id="262" r:id="rId7"/>
    <p:sldId id="260" r:id="rId8"/>
    <p:sldId id="259" r:id="rId9"/>
    <p:sldId id="264" r:id="rId1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1" autoAdjust="0"/>
    <p:restoredTop sz="94660"/>
  </p:normalViewPr>
  <p:slideViewPr>
    <p:cSldViewPr>
      <p:cViewPr>
        <p:scale>
          <a:sx n="70" d="100"/>
          <a:sy n="70" d="100"/>
        </p:scale>
        <p:origin x="-504" y="-3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F543FE-5BFE-4602-8CCE-3F7BEB3D70F6}" type="datetimeFigureOut">
              <a:rPr lang="es-MX" smtClean="0"/>
              <a:pPr/>
              <a:t>01/05/2014</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57D8D0-8E1A-4604-97E5-930EAFABF1BB}" type="slidenum">
              <a:rPr lang="es-MX" smtClean="0"/>
              <a:pPr/>
              <a:t>‹#›</a:t>
            </a:fld>
            <a:endParaRPr lang="es-MX" dirty="0"/>
          </a:p>
        </p:txBody>
      </p:sp>
    </p:spTree>
    <p:extLst>
      <p:ext uri="{BB962C8B-B14F-4D97-AF65-F5344CB8AC3E}">
        <p14:creationId xmlns:p14="http://schemas.microsoft.com/office/powerpoint/2010/main" xmlns="" val="3626977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457D8D0-8E1A-4604-97E5-930EAFABF1BB}" type="slidenum">
              <a:rPr lang="es-MX" smtClean="0"/>
              <a:pPr/>
              <a:t>5</a:t>
            </a:fld>
            <a:endParaRPr lang="es-MX" dirty="0"/>
          </a:p>
        </p:txBody>
      </p:sp>
    </p:spTree>
    <p:extLst>
      <p:ext uri="{BB962C8B-B14F-4D97-AF65-F5344CB8AC3E}">
        <p14:creationId xmlns:p14="http://schemas.microsoft.com/office/powerpoint/2010/main" xmlns="" val="916640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5" name="Date Placeholder 14"/>
          <p:cNvSpPr>
            <a:spLocks noGrp="1"/>
          </p:cNvSpPr>
          <p:nvPr>
            <p:ph type="dt" sz="half" idx="10"/>
          </p:nvPr>
        </p:nvSpPr>
        <p:spPr/>
        <p:txBody>
          <a:bodyPr/>
          <a:lstStyle/>
          <a:p>
            <a:fld id="{998A1D05-4D53-44A3-8ED6-C863FD3452B7}" type="datetimeFigureOut">
              <a:rPr lang="es-MX" smtClean="0"/>
              <a:pPr/>
              <a:t>01/05/2014</a:t>
            </a:fld>
            <a:endParaRPr lang="es-MX" dirty="0"/>
          </a:p>
        </p:txBody>
      </p:sp>
      <p:sp>
        <p:nvSpPr>
          <p:cNvPr id="16" name="Slide Number Placeholder 15"/>
          <p:cNvSpPr>
            <a:spLocks noGrp="1"/>
          </p:cNvSpPr>
          <p:nvPr>
            <p:ph type="sldNum" sz="quarter" idx="11"/>
          </p:nvPr>
        </p:nvSpPr>
        <p:spPr/>
        <p:txBody>
          <a:bodyPr/>
          <a:lstStyle/>
          <a:p>
            <a:fld id="{E96DDD40-9A54-439C-B09D-FC49DB92043D}" type="slidenum">
              <a:rPr lang="es-MX" smtClean="0"/>
              <a:pPr/>
              <a:t>‹#›</a:t>
            </a:fld>
            <a:endParaRPr lang="es-MX" dirty="0"/>
          </a:p>
        </p:txBody>
      </p:sp>
      <p:sp>
        <p:nvSpPr>
          <p:cNvPr id="17" name="Footer Placeholder 16"/>
          <p:cNvSpPr>
            <a:spLocks noGrp="1"/>
          </p:cNvSpPr>
          <p:nvPr>
            <p:ph type="ftr" sz="quarter" idx="12"/>
          </p:nvPr>
        </p:nvSpPr>
        <p:spPr/>
        <p:txBody>
          <a:bodyPr/>
          <a:lstStyle/>
          <a:p>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98A1D05-4D53-44A3-8ED6-C863FD3452B7}" type="datetimeFigureOut">
              <a:rPr lang="es-MX" smtClean="0"/>
              <a:pPr/>
              <a:t>01/05/2014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E96DDD40-9A54-439C-B09D-FC49DB92043D}" type="slidenum">
              <a:rPr lang="es-MX" smtClean="0"/>
              <a:pPr/>
              <a:t>‹#›</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98A1D05-4D53-44A3-8ED6-C863FD3452B7}" type="datetimeFigureOut">
              <a:rPr lang="es-MX" smtClean="0"/>
              <a:pPr/>
              <a:t>01/05/2014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E96DDD40-9A54-439C-B09D-FC49DB92043D}" type="slidenum">
              <a:rPr lang="es-MX" smtClean="0"/>
              <a:pPr/>
              <a:t>‹#›</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Title 12"/>
          <p:cNvSpPr>
            <a:spLocks noGrp="1"/>
          </p:cNvSpPr>
          <p:nvPr>
            <p:ph type="title"/>
          </p:nvPr>
        </p:nvSpPr>
        <p:spPr/>
        <p:txBody>
          <a:bodyPr/>
          <a:lstStyle/>
          <a:p>
            <a:r>
              <a:rPr lang="es-ES" smtClean="0"/>
              <a:t>Haga clic para modificar el estilo de título del patrón</a:t>
            </a:r>
            <a:endParaRPr lang="en-US"/>
          </a:p>
        </p:txBody>
      </p:sp>
      <p:sp>
        <p:nvSpPr>
          <p:cNvPr id="14" name="Date Placeholder 13"/>
          <p:cNvSpPr>
            <a:spLocks noGrp="1"/>
          </p:cNvSpPr>
          <p:nvPr>
            <p:ph type="dt" sz="half" idx="10"/>
          </p:nvPr>
        </p:nvSpPr>
        <p:spPr/>
        <p:txBody>
          <a:bodyPr/>
          <a:lstStyle/>
          <a:p>
            <a:fld id="{998A1D05-4D53-44A3-8ED6-C863FD3452B7}" type="datetimeFigureOut">
              <a:rPr lang="es-MX" smtClean="0"/>
              <a:pPr/>
              <a:t>01/05/2014</a:t>
            </a:fld>
            <a:endParaRPr lang="es-MX" dirty="0"/>
          </a:p>
        </p:txBody>
      </p:sp>
      <p:sp>
        <p:nvSpPr>
          <p:cNvPr id="15" name="Slide Number Placeholder 14"/>
          <p:cNvSpPr>
            <a:spLocks noGrp="1"/>
          </p:cNvSpPr>
          <p:nvPr>
            <p:ph type="sldNum" sz="quarter" idx="11"/>
          </p:nvPr>
        </p:nvSpPr>
        <p:spPr/>
        <p:txBody>
          <a:bodyPr/>
          <a:lstStyle/>
          <a:p>
            <a:fld id="{E96DDD40-9A54-439C-B09D-FC49DB92043D}" type="slidenum">
              <a:rPr lang="es-MX" smtClean="0"/>
              <a:pPr/>
              <a:t>‹#›</a:t>
            </a:fld>
            <a:endParaRPr lang="es-MX" dirty="0"/>
          </a:p>
        </p:txBody>
      </p:sp>
      <p:sp>
        <p:nvSpPr>
          <p:cNvPr id="16" name="Footer Placeholder 15"/>
          <p:cNvSpPr>
            <a:spLocks noGrp="1"/>
          </p:cNvSpPr>
          <p:nvPr>
            <p:ph type="ftr" sz="quarter" idx="12"/>
          </p:nvPr>
        </p:nvSpPr>
        <p:spPr/>
        <p:txBody>
          <a:bodyPr/>
          <a:lstStyle/>
          <a:p>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2" name="Date Placeholder 11"/>
          <p:cNvSpPr>
            <a:spLocks noGrp="1"/>
          </p:cNvSpPr>
          <p:nvPr>
            <p:ph type="dt" sz="half" idx="10"/>
          </p:nvPr>
        </p:nvSpPr>
        <p:spPr/>
        <p:txBody>
          <a:bodyPr/>
          <a:lstStyle/>
          <a:p>
            <a:fld id="{998A1D05-4D53-44A3-8ED6-C863FD3452B7}" type="datetimeFigureOut">
              <a:rPr lang="es-MX" smtClean="0"/>
              <a:pPr/>
              <a:t>01/05/2014</a:t>
            </a:fld>
            <a:endParaRPr lang="es-MX" dirty="0"/>
          </a:p>
        </p:txBody>
      </p:sp>
      <p:sp>
        <p:nvSpPr>
          <p:cNvPr id="13" name="Slide Number Placeholder 12"/>
          <p:cNvSpPr>
            <a:spLocks noGrp="1"/>
          </p:cNvSpPr>
          <p:nvPr>
            <p:ph type="sldNum" sz="quarter" idx="11"/>
          </p:nvPr>
        </p:nvSpPr>
        <p:spPr/>
        <p:txBody>
          <a:bodyPr/>
          <a:lstStyle/>
          <a:p>
            <a:fld id="{E96DDD40-9A54-439C-B09D-FC49DB92043D}" type="slidenum">
              <a:rPr lang="es-MX" smtClean="0"/>
              <a:pPr/>
              <a:t>‹#›</a:t>
            </a:fld>
            <a:endParaRPr lang="es-MX" dirty="0"/>
          </a:p>
        </p:txBody>
      </p:sp>
      <p:sp>
        <p:nvSpPr>
          <p:cNvPr id="14" name="Footer Placeholder 13"/>
          <p:cNvSpPr>
            <a:spLocks noGrp="1"/>
          </p:cNvSpPr>
          <p:nvPr>
            <p:ph type="ftr" sz="quarter" idx="12"/>
          </p:nvPr>
        </p:nvSpPr>
        <p:spPr/>
        <p:txBody>
          <a:bodyPr/>
          <a:lstStyle/>
          <a:p>
            <a:endParaRPr lang="es-MX"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s-ES" smtClean="0"/>
              <a:t>Haga clic para modificar el estilo de título del patrón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998A1D05-4D53-44A3-8ED6-C863FD3452B7}" type="datetimeFigureOut">
              <a:rPr lang="es-MX" smtClean="0"/>
              <a:pPr/>
              <a:t>01/05/2014</a:t>
            </a:fld>
            <a:endParaRPr lang="es-MX" dirty="0"/>
          </a:p>
        </p:txBody>
      </p:sp>
      <p:sp>
        <p:nvSpPr>
          <p:cNvPr id="9" name="Slide Number Placeholder 8"/>
          <p:cNvSpPr>
            <a:spLocks noGrp="1"/>
          </p:cNvSpPr>
          <p:nvPr>
            <p:ph type="sldNum" sz="quarter" idx="11"/>
          </p:nvPr>
        </p:nvSpPr>
        <p:spPr/>
        <p:txBody>
          <a:bodyPr/>
          <a:lstStyle/>
          <a:p>
            <a:fld id="{E96DDD40-9A54-439C-B09D-FC49DB92043D}" type="slidenum">
              <a:rPr lang="es-MX" smtClean="0"/>
              <a:pPr/>
              <a:t>‹#›</a:t>
            </a:fld>
            <a:endParaRPr lang="es-MX" dirty="0"/>
          </a:p>
        </p:txBody>
      </p:sp>
      <p:sp>
        <p:nvSpPr>
          <p:cNvPr id="10" name="Footer Placeholder 9"/>
          <p:cNvSpPr>
            <a:spLocks noGrp="1"/>
          </p:cNvSpPr>
          <p:nvPr>
            <p:ph type="ftr" sz="quarter" idx="12"/>
          </p:nvPr>
        </p:nvSpPr>
        <p:spPr/>
        <p:txBody>
          <a:bodyPr/>
          <a:lstStyle/>
          <a:p>
            <a:endParaRPr lang="es-MX" dirty="0"/>
          </a:p>
        </p:txBody>
      </p:sp>
      <p:sp>
        <p:nvSpPr>
          <p:cNvPr id="11" name="Title 10"/>
          <p:cNvSpPr>
            <a:spLocks noGrp="1"/>
          </p:cNvSpPr>
          <p:nvPr>
            <p:ph type="title"/>
          </p:nvPr>
        </p:nvSpPr>
        <p:spPr/>
        <p:txBody>
          <a:bodyPr/>
          <a:lstStyle/>
          <a:p>
            <a:r>
              <a:rPr lang="es-ES" smtClean="0"/>
              <a:t>Haga clic para modificar el estilo de título del patrón</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s-ES" smtClean="0"/>
              <a:t>Haga clic para modificar el estilo de título del patrón</a:t>
            </a:r>
            <a:endParaRPr lang="en-US" dirty="0"/>
          </a:p>
        </p:txBody>
      </p:sp>
      <p:sp>
        <p:nvSpPr>
          <p:cNvPr id="14" name="Date Placeholder 13"/>
          <p:cNvSpPr>
            <a:spLocks noGrp="1"/>
          </p:cNvSpPr>
          <p:nvPr>
            <p:ph type="dt" sz="half" idx="10"/>
          </p:nvPr>
        </p:nvSpPr>
        <p:spPr/>
        <p:txBody>
          <a:bodyPr/>
          <a:lstStyle/>
          <a:p>
            <a:fld id="{998A1D05-4D53-44A3-8ED6-C863FD3452B7}" type="datetimeFigureOut">
              <a:rPr lang="es-MX" smtClean="0"/>
              <a:pPr/>
              <a:t>01/05/2014</a:t>
            </a:fld>
            <a:endParaRPr lang="es-MX" dirty="0"/>
          </a:p>
        </p:txBody>
      </p:sp>
      <p:sp>
        <p:nvSpPr>
          <p:cNvPr id="15" name="Slide Number Placeholder 14"/>
          <p:cNvSpPr>
            <a:spLocks noGrp="1"/>
          </p:cNvSpPr>
          <p:nvPr>
            <p:ph type="sldNum" sz="quarter" idx="11"/>
          </p:nvPr>
        </p:nvSpPr>
        <p:spPr/>
        <p:txBody>
          <a:bodyPr/>
          <a:lstStyle/>
          <a:p>
            <a:fld id="{E96DDD40-9A54-439C-B09D-FC49DB92043D}" type="slidenum">
              <a:rPr lang="es-MX" smtClean="0"/>
              <a:pPr/>
              <a:t>‹#›</a:t>
            </a:fld>
            <a:endParaRPr lang="es-MX" dirty="0"/>
          </a:p>
        </p:txBody>
      </p:sp>
      <p:sp>
        <p:nvSpPr>
          <p:cNvPr id="16" name="Footer Placeholder 15"/>
          <p:cNvSpPr>
            <a:spLocks noGrp="1"/>
          </p:cNvSpPr>
          <p:nvPr>
            <p:ph type="ftr" sz="quarter" idx="12"/>
          </p:nvPr>
        </p:nvSpPr>
        <p:spPr/>
        <p:txBody>
          <a:bodyPr/>
          <a:lstStyle/>
          <a:p>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a:p>
        </p:txBody>
      </p:sp>
      <p:sp>
        <p:nvSpPr>
          <p:cNvPr id="7" name="Date Placeholder 6"/>
          <p:cNvSpPr>
            <a:spLocks noGrp="1"/>
          </p:cNvSpPr>
          <p:nvPr>
            <p:ph type="dt" sz="half" idx="10"/>
          </p:nvPr>
        </p:nvSpPr>
        <p:spPr/>
        <p:txBody>
          <a:bodyPr/>
          <a:lstStyle/>
          <a:p>
            <a:fld id="{998A1D05-4D53-44A3-8ED6-C863FD3452B7}" type="datetimeFigureOut">
              <a:rPr lang="es-MX" smtClean="0"/>
              <a:pPr/>
              <a:t>01/05/2014</a:t>
            </a:fld>
            <a:endParaRPr lang="es-MX" dirty="0"/>
          </a:p>
        </p:txBody>
      </p:sp>
      <p:sp>
        <p:nvSpPr>
          <p:cNvPr id="8" name="Slide Number Placeholder 7"/>
          <p:cNvSpPr>
            <a:spLocks noGrp="1"/>
          </p:cNvSpPr>
          <p:nvPr>
            <p:ph type="sldNum" sz="quarter" idx="11"/>
          </p:nvPr>
        </p:nvSpPr>
        <p:spPr/>
        <p:txBody>
          <a:bodyPr/>
          <a:lstStyle/>
          <a:p>
            <a:fld id="{E96DDD40-9A54-439C-B09D-FC49DB92043D}" type="slidenum">
              <a:rPr lang="es-MX" smtClean="0"/>
              <a:pPr/>
              <a:t>‹#›</a:t>
            </a:fld>
            <a:endParaRPr lang="es-MX" dirty="0"/>
          </a:p>
        </p:txBody>
      </p:sp>
      <p:sp>
        <p:nvSpPr>
          <p:cNvPr id="9" name="Footer Placeholder 8"/>
          <p:cNvSpPr>
            <a:spLocks noGrp="1"/>
          </p:cNvSpPr>
          <p:nvPr>
            <p:ph type="ftr" sz="quarter" idx="12"/>
          </p:nvPr>
        </p:nvSpPr>
        <p:spPr/>
        <p:txBody>
          <a:bodyPr/>
          <a:lstStyle/>
          <a:p>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98A1D05-4D53-44A3-8ED6-C863FD3452B7}" type="datetimeFigureOut">
              <a:rPr lang="es-MX" smtClean="0"/>
              <a:pPr/>
              <a:t>01/05/2014</a:t>
            </a:fld>
            <a:endParaRPr lang="es-MX" dirty="0"/>
          </a:p>
        </p:txBody>
      </p:sp>
      <p:sp>
        <p:nvSpPr>
          <p:cNvPr id="6" name="Slide Number Placeholder 5"/>
          <p:cNvSpPr>
            <a:spLocks noGrp="1"/>
          </p:cNvSpPr>
          <p:nvPr>
            <p:ph type="sldNum" sz="quarter" idx="11"/>
          </p:nvPr>
        </p:nvSpPr>
        <p:spPr/>
        <p:txBody>
          <a:bodyPr/>
          <a:lstStyle/>
          <a:p>
            <a:fld id="{E96DDD40-9A54-439C-B09D-FC49DB92043D}" type="slidenum">
              <a:rPr lang="es-MX" smtClean="0"/>
              <a:pPr/>
              <a:t>‹#›</a:t>
            </a:fld>
            <a:endParaRPr lang="es-MX" dirty="0"/>
          </a:p>
        </p:txBody>
      </p:sp>
      <p:sp>
        <p:nvSpPr>
          <p:cNvPr id="7" name="Footer Placeholder 6"/>
          <p:cNvSpPr>
            <a:spLocks noGrp="1"/>
          </p:cNvSpPr>
          <p:nvPr>
            <p:ph type="ftr" sz="quarter" idx="12"/>
          </p:nvPr>
        </p:nvSpPr>
        <p:spPr/>
        <p:txBody>
          <a:bodyPr/>
          <a:lstStyle/>
          <a:p>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5" name="Date Placeholder 14"/>
          <p:cNvSpPr>
            <a:spLocks noGrp="1"/>
          </p:cNvSpPr>
          <p:nvPr>
            <p:ph type="dt" sz="half" idx="10"/>
          </p:nvPr>
        </p:nvSpPr>
        <p:spPr/>
        <p:txBody>
          <a:bodyPr/>
          <a:lstStyle/>
          <a:p>
            <a:fld id="{998A1D05-4D53-44A3-8ED6-C863FD3452B7}" type="datetimeFigureOut">
              <a:rPr lang="es-MX" smtClean="0"/>
              <a:pPr/>
              <a:t>01/05/2014</a:t>
            </a:fld>
            <a:endParaRPr lang="es-MX" dirty="0"/>
          </a:p>
        </p:txBody>
      </p:sp>
      <p:sp>
        <p:nvSpPr>
          <p:cNvPr id="16" name="Slide Number Placeholder 15"/>
          <p:cNvSpPr>
            <a:spLocks noGrp="1"/>
          </p:cNvSpPr>
          <p:nvPr>
            <p:ph type="sldNum" sz="quarter" idx="11"/>
          </p:nvPr>
        </p:nvSpPr>
        <p:spPr/>
        <p:txBody>
          <a:bodyPr/>
          <a:lstStyle/>
          <a:p>
            <a:fld id="{E96DDD40-9A54-439C-B09D-FC49DB92043D}" type="slidenum">
              <a:rPr lang="es-MX" smtClean="0"/>
              <a:pPr/>
              <a:t>‹#›</a:t>
            </a:fld>
            <a:endParaRPr lang="es-MX" dirty="0"/>
          </a:p>
        </p:txBody>
      </p:sp>
      <p:sp>
        <p:nvSpPr>
          <p:cNvPr id="17" name="Footer Placeholder 16"/>
          <p:cNvSpPr>
            <a:spLocks noGrp="1"/>
          </p:cNvSpPr>
          <p:nvPr>
            <p:ph type="ftr" sz="quarter" idx="12"/>
          </p:nvPr>
        </p:nvSpPr>
        <p:spPr/>
        <p:txBody>
          <a:bodyPr/>
          <a:lstStyle/>
          <a:p>
            <a:endParaRPr lang="es-MX" dirty="0"/>
          </a:p>
        </p:txBody>
      </p:sp>
      <p:sp>
        <p:nvSpPr>
          <p:cNvPr id="18" name="Title 17"/>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sp>
        <p:nvSpPr>
          <p:cNvPr id="13" name="Date Placeholder 12"/>
          <p:cNvSpPr>
            <a:spLocks noGrp="1"/>
          </p:cNvSpPr>
          <p:nvPr>
            <p:ph type="dt" sz="half" idx="10"/>
          </p:nvPr>
        </p:nvSpPr>
        <p:spPr/>
        <p:txBody>
          <a:bodyPr/>
          <a:lstStyle/>
          <a:p>
            <a:fld id="{998A1D05-4D53-44A3-8ED6-C863FD3452B7}" type="datetimeFigureOut">
              <a:rPr lang="es-MX" smtClean="0"/>
              <a:pPr/>
              <a:t>01/05/2014</a:t>
            </a:fld>
            <a:endParaRPr lang="es-MX" dirty="0"/>
          </a:p>
        </p:txBody>
      </p:sp>
      <p:sp>
        <p:nvSpPr>
          <p:cNvPr id="14" name="Slide Number Placeholder 13"/>
          <p:cNvSpPr>
            <a:spLocks noGrp="1"/>
          </p:cNvSpPr>
          <p:nvPr>
            <p:ph type="sldNum" sz="quarter" idx="11"/>
          </p:nvPr>
        </p:nvSpPr>
        <p:spPr/>
        <p:txBody>
          <a:bodyPr/>
          <a:lstStyle/>
          <a:p>
            <a:fld id="{E96DDD40-9A54-439C-B09D-FC49DB92043D}" type="slidenum">
              <a:rPr lang="es-MX" smtClean="0"/>
              <a:pPr/>
              <a:t>‹#›</a:t>
            </a:fld>
            <a:endParaRPr lang="es-MX" dirty="0"/>
          </a:p>
        </p:txBody>
      </p:sp>
      <p:sp>
        <p:nvSpPr>
          <p:cNvPr id="15" name="Footer Placeholder 14"/>
          <p:cNvSpPr>
            <a:spLocks noGrp="1"/>
          </p:cNvSpPr>
          <p:nvPr>
            <p:ph type="ftr" sz="quarter" idx="12"/>
          </p:nvPr>
        </p:nvSpPr>
        <p:spPr/>
        <p:txBody>
          <a:bodyPr/>
          <a:lstStyle/>
          <a:p>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998A1D05-4D53-44A3-8ED6-C863FD3452B7}" type="datetimeFigureOut">
              <a:rPr lang="es-MX" smtClean="0"/>
              <a:pPr/>
              <a:t>01/05/2014</a:t>
            </a:fld>
            <a:endParaRPr lang="es-MX"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s-MX"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E96DDD40-9A54-439C-B09D-FC49DB92043D}" type="slidenum">
              <a:rPr lang="es-MX" smtClean="0"/>
              <a:pPr/>
              <a:t>‹#›</a:t>
            </a:fld>
            <a:endParaRPr lang="es-MX"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uthorstream.com/Presentation/sraward-64271-mi-caballo-mago-ulibarr-education-ppt-powerpoint/" TargetMode="External"/><Relationship Id="rId2" Type="http://schemas.openxmlformats.org/officeDocument/2006/relationships/hyperlink" Target="http://quizlet.com/11552039/xiii-la-presencia-hispana-en-los-estados-unidos-flash-cards/" TargetMode="External"/><Relationship Id="rId1" Type="http://schemas.openxmlformats.org/officeDocument/2006/relationships/slideLayout" Target="../slideLayouts/slideLayout2.xml"/><Relationship Id="rId5" Type="http://schemas.openxmlformats.org/officeDocument/2006/relationships/hyperlink" Target="http://ernela-compilacinlecturas.blogspot.mx/2009/05/mi-caballo-magico-sabine-r-ulibarri.html" TargetMode="External"/><Relationship Id="rId4" Type="http://schemas.openxmlformats.org/officeDocument/2006/relationships/hyperlink" Target="http://apliteraturahispanoamericana.blogspot.mx/2012/01/mi-caballo-mago-sabine-ulibarri-1964.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332656"/>
            <a:ext cx="7772400" cy="1470025"/>
          </a:xfrm>
        </p:spPr>
        <p:txBody>
          <a:bodyPr>
            <a:normAutofit/>
          </a:bodyPr>
          <a:lstStyle/>
          <a:p>
            <a:r>
              <a:rPr lang="es-MX" sz="8800" dirty="0" smtClean="0"/>
              <a:t>Sabine Ulibarrí</a:t>
            </a:r>
            <a:endParaRPr lang="es-MX" sz="8800" dirty="0"/>
          </a:p>
        </p:txBody>
      </p:sp>
      <p:sp>
        <p:nvSpPr>
          <p:cNvPr id="3" name="2 Subtítulo"/>
          <p:cNvSpPr>
            <a:spLocks noGrp="1"/>
          </p:cNvSpPr>
          <p:nvPr>
            <p:ph type="subTitle" idx="1"/>
          </p:nvPr>
        </p:nvSpPr>
        <p:spPr>
          <a:xfrm>
            <a:off x="3851920" y="2132856"/>
            <a:ext cx="4879966" cy="1752600"/>
          </a:xfrm>
        </p:spPr>
        <p:txBody>
          <a:bodyPr anchor="b"/>
          <a:lstStyle/>
          <a:p>
            <a:pPr algn="ctr"/>
            <a:r>
              <a:rPr lang="es-MX" sz="4400" dirty="0" smtClean="0"/>
              <a:t>Mi </a:t>
            </a:r>
            <a:r>
              <a:rPr lang="es-MX" sz="4800" dirty="0" smtClean="0"/>
              <a:t>caballo</a:t>
            </a:r>
            <a:r>
              <a:rPr lang="es-MX" sz="4400" dirty="0" smtClean="0"/>
              <a:t> mago</a:t>
            </a:r>
          </a:p>
          <a:p>
            <a:pPr algn="ctr"/>
            <a:endParaRPr lang="es-MX" dirty="0"/>
          </a:p>
        </p:txBody>
      </p:sp>
      <p:sp>
        <p:nvSpPr>
          <p:cNvPr id="4" name="3 CuadroTexto"/>
          <p:cNvSpPr txBox="1"/>
          <p:nvPr/>
        </p:nvSpPr>
        <p:spPr>
          <a:xfrm>
            <a:off x="5148064" y="5877272"/>
            <a:ext cx="4824536" cy="369332"/>
          </a:xfrm>
          <a:prstGeom prst="rect">
            <a:avLst/>
          </a:prstGeom>
          <a:noFill/>
        </p:spPr>
        <p:txBody>
          <a:bodyPr wrap="square" rtlCol="0">
            <a:spAutoFit/>
          </a:bodyPr>
          <a:lstStyle/>
          <a:p>
            <a:r>
              <a:rPr lang="es-MX" dirty="0" smtClean="0"/>
              <a:t>Emilia Quijano Gaudiano</a:t>
            </a:r>
            <a:endParaRPr lang="es-MX" dirty="0"/>
          </a:p>
        </p:txBody>
      </p:sp>
      <p:pic>
        <p:nvPicPr>
          <p:cNvPr id="5" name="4 Imagen"/>
          <p:cNvPicPr>
            <a:picLocks noChangeAspect="1"/>
          </p:cNvPicPr>
          <p:nvPr/>
        </p:nvPicPr>
        <p:blipFill>
          <a:blip r:embed="rId2" cstate="print">
            <a:extLst>
              <a:ext uri="{BEBA8EAE-BF5A-486C-A8C5-ECC9F3942E4B}">
                <a14:imgProps xmlns:a14="http://schemas.microsoft.com/office/drawing/2010/main" xmlns="">
                  <a14:imgLayer r:embed="rId3">
                    <a14:imgEffect>
                      <a14:backgroundRemoval t="0" b="100000" l="0" r="100000">
                        <a14:backgroundMark x1="44551" y1="5241" x2="50801" y2="6524"/>
                        <a14:backgroundMark x1="50801" y1="7059" x2="54167" y2="4171"/>
                        <a14:backgroundMark x1="54167" y1="4171" x2="54167" y2="4171"/>
                        <a14:backgroundMark x1="55609" y1="5455" x2="54487" y2="7059"/>
                        <a14:backgroundMark x1="54487" y1="7059" x2="57853" y2="11123"/>
                        <a14:backgroundMark x1="58173" y1="11444" x2="60417" y2="13262"/>
                        <a14:backgroundMark x1="60417" y1="13262" x2="62660" y2="14759"/>
                        <a14:backgroundMark x1="63462" y1="14973" x2="64904" y2="19358"/>
                        <a14:backgroundMark x1="64904" y1="19358" x2="75321" y2="28128"/>
                        <a14:backgroundMark x1="75641" y1="28128" x2="86699" y2="38396"/>
                        <a14:backgroundMark x1="86058" y1="37647" x2="94551" y2="45668"/>
                        <a14:backgroundMark x1="94551" y1="45882" x2="96635" y2="50053"/>
                        <a14:backgroundMark x1="96635" y1="50802" x2="97115" y2="55722"/>
                      </a14:backgroundRemoval>
                    </a14:imgEffect>
                  </a14:imgLayer>
                </a14:imgProps>
              </a:ext>
              <a:ext uri="{28A0092B-C50C-407E-A947-70E740481C1C}">
                <a14:useLocalDpi xmlns:a14="http://schemas.microsoft.com/office/drawing/2010/main" xmlns="" val="0"/>
              </a:ext>
            </a:extLst>
          </a:blip>
          <a:stretch>
            <a:fillRect/>
          </a:stretch>
        </p:blipFill>
        <p:spPr>
          <a:xfrm>
            <a:off x="323528" y="1628800"/>
            <a:ext cx="3528392" cy="5073654"/>
          </a:xfrm>
          <a:prstGeom prst="rect">
            <a:avLst/>
          </a:prstGeom>
        </p:spPr>
      </p:pic>
    </p:spTree>
    <p:extLst>
      <p:ext uri="{BB962C8B-B14F-4D97-AF65-F5344CB8AC3E}">
        <p14:creationId xmlns:p14="http://schemas.microsoft.com/office/powerpoint/2010/main" xmlns="" val="617266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1143000"/>
          </a:xfrm>
        </p:spPr>
        <p:txBody>
          <a:bodyPr/>
          <a:lstStyle/>
          <a:p>
            <a:pPr algn="ctr"/>
            <a:r>
              <a:rPr lang="es-MX" dirty="0" smtClean="0"/>
              <a:t>Biografía del autor</a:t>
            </a:r>
            <a:endParaRPr lang="es-MX" dirty="0"/>
          </a:p>
        </p:txBody>
      </p:sp>
      <p:pic>
        <p:nvPicPr>
          <p:cNvPr id="6" name="5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44008" y="1556792"/>
            <a:ext cx="4202987" cy="4271144"/>
          </a:xfrm>
        </p:spPr>
      </p:pic>
      <p:sp>
        <p:nvSpPr>
          <p:cNvPr id="7" name="6 CuadroTexto"/>
          <p:cNvSpPr txBox="1"/>
          <p:nvPr/>
        </p:nvSpPr>
        <p:spPr>
          <a:xfrm>
            <a:off x="395536" y="1628800"/>
            <a:ext cx="4176464" cy="4247317"/>
          </a:xfrm>
          <a:prstGeom prst="rect">
            <a:avLst/>
          </a:prstGeom>
          <a:noFill/>
        </p:spPr>
        <p:txBody>
          <a:bodyPr wrap="square" rtlCol="0">
            <a:spAutoFit/>
          </a:bodyPr>
          <a:lstStyle/>
          <a:p>
            <a:r>
              <a:rPr lang="es-MX" dirty="0" smtClean="0"/>
              <a:t>	Sabine Ulibarrí nació en Tierra Amarilla, Nuevo México (</a:t>
            </a:r>
            <a:r>
              <a:rPr lang="es-MX" dirty="0" smtClean="0"/>
              <a:t>EE.UU)en el 1919.  </a:t>
            </a:r>
            <a:r>
              <a:rPr lang="es-MX" dirty="0" smtClean="0"/>
              <a:t>De su familia, ganaderos en un rancho, aprendió el valor de la familia, la educación y su herencia hispana. Los cuentos e historias de su infancia iban a ser la inspiración de sus escritos. </a:t>
            </a:r>
          </a:p>
          <a:p>
            <a:r>
              <a:rPr lang="es-MX" dirty="0"/>
              <a:t>	Tierra </a:t>
            </a:r>
            <a:r>
              <a:rPr lang="es-MX" dirty="0" smtClean="0"/>
              <a:t>Amarilla </a:t>
            </a:r>
            <a:r>
              <a:rPr lang="es-MX" dirty="0"/>
              <a:t>era un sitio mágico de serranías y llanuras, de gente cuya vida consistía en arduo trabajo y dulce satisfacción</a:t>
            </a:r>
            <a:r>
              <a:rPr lang="es-MX" dirty="0" smtClean="0"/>
              <a:t>. El cuento de «Mi caballo mago» es parte de la colección </a:t>
            </a:r>
            <a:r>
              <a:rPr lang="es-MX" i="1" dirty="0" smtClean="0"/>
              <a:t>Tierra Amarilla</a:t>
            </a:r>
            <a:r>
              <a:rPr lang="es-MX" dirty="0" smtClean="0"/>
              <a:t> publicada en 1964</a:t>
            </a:r>
            <a:r>
              <a:rPr lang="es-MX" dirty="0" smtClean="0"/>
              <a:t>.  Muere en el 2003.</a:t>
            </a:r>
            <a:endParaRPr lang="es-MX" dirty="0"/>
          </a:p>
        </p:txBody>
      </p:sp>
    </p:spTree>
    <p:extLst>
      <p:ext uri="{BB962C8B-B14F-4D97-AF65-F5344CB8AC3E}">
        <p14:creationId xmlns:p14="http://schemas.microsoft.com/office/powerpoint/2010/main" xmlns="" val="3883411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1" y="706879"/>
            <a:ext cx="6550457" cy="5300226"/>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64088" y="188640"/>
            <a:ext cx="3354385" cy="6336704"/>
          </a:xfrm>
          <a:prstGeom prst="rect">
            <a:avLst/>
          </a:prstGeom>
        </p:spPr>
      </p:pic>
    </p:spTree>
    <p:extLst>
      <p:ext uri="{BB962C8B-B14F-4D97-AF65-F5344CB8AC3E}">
        <p14:creationId xmlns:p14="http://schemas.microsoft.com/office/powerpoint/2010/main" xmlns="" val="1875001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0" b="100000" l="0" r="100000">
                        <a14:foregroundMark x1="2000" y1="58311" x2="5200" y2="54090"/>
                        <a14:foregroundMark x1="5200" y1="54090" x2="5800" y2="68865"/>
                        <a14:foregroundMark x1="5800" y1="68865" x2="5800" y2="68865"/>
                        <a14:foregroundMark x1="26800" y1="42480" x2="30600" y2="46702"/>
                        <a14:foregroundMark x1="35000" y1="43008" x2="43800" y2="56464"/>
                        <a14:foregroundMark x1="57200" y1="38259" x2="64600" y2="56992"/>
                        <a14:foregroundMark x1="39000" y1="97889" x2="60800" y2="97098"/>
                        <a14:foregroundMark x1="61600" y1="47757" x2="64200" y2="49604"/>
                        <a14:foregroundMark x1="64600" y1="50660" x2="64800" y2="51187"/>
                        <a14:backgroundMark x1="61200" y1="6069" x2="61200" y2="36675"/>
                        <a14:backgroundMark x1="61200" y1="36939" x2="63000" y2="38786"/>
                        <a14:backgroundMark x1="63200" y1="39314" x2="63600" y2="41953"/>
                        <a14:backgroundMark x1="63600" y1="41953" x2="61800" y2="46702"/>
                        <a14:backgroundMark x1="61800" y1="46702" x2="66000" y2="50923"/>
                        <a14:backgroundMark x1="66000" y1="51187" x2="65000" y2="99208"/>
                      </a14:backgroundRemoval>
                    </a14:imgEffect>
                  </a14:imgLayer>
                </a14:imgProps>
              </a:ext>
              <a:ext uri="{28A0092B-C50C-407E-A947-70E740481C1C}">
                <a14:useLocalDpi xmlns:a14="http://schemas.microsoft.com/office/drawing/2010/main" xmlns="" val="0"/>
              </a:ext>
            </a:extLst>
          </a:blip>
          <a:srcRect r="42849"/>
          <a:stretch/>
        </p:blipFill>
        <p:spPr>
          <a:xfrm>
            <a:off x="107504" y="2204864"/>
            <a:ext cx="3600400" cy="4488704"/>
          </a:xfrm>
          <a:prstGeom prst="rect">
            <a:avLst/>
          </a:prstGeom>
        </p:spPr>
      </p:pic>
      <p:sp>
        <p:nvSpPr>
          <p:cNvPr id="2" name="1 Marcador de contenido"/>
          <p:cNvSpPr>
            <a:spLocks noGrp="1"/>
          </p:cNvSpPr>
          <p:nvPr>
            <p:ph idx="1"/>
          </p:nvPr>
        </p:nvSpPr>
        <p:spPr>
          <a:xfrm>
            <a:off x="3707904" y="332656"/>
            <a:ext cx="5328592" cy="5904656"/>
          </a:xfrm>
        </p:spPr>
        <p:txBody>
          <a:bodyPr>
            <a:normAutofit/>
          </a:bodyPr>
          <a:lstStyle/>
          <a:p>
            <a:pPr marL="18288" indent="0">
              <a:spcBef>
                <a:spcPts val="0"/>
              </a:spcBef>
              <a:buNone/>
            </a:pPr>
            <a:r>
              <a:rPr lang="es-MX" dirty="0"/>
              <a:t>	</a:t>
            </a:r>
            <a:r>
              <a:rPr lang="es-MX" dirty="0" smtClean="0"/>
              <a:t>Trabajó </a:t>
            </a:r>
            <a:r>
              <a:rPr lang="es-MX" dirty="0"/>
              <a:t>como profesor en la universidad de </a:t>
            </a:r>
            <a:r>
              <a:rPr lang="es-MX" dirty="0" smtClean="0"/>
              <a:t>Nuevo </a:t>
            </a:r>
            <a:r>
              <a:rPr lang="es-MX" dirty="0"/>
              <a:t>México y le mostró a varias generaciones de lectores </a:t>
            </a:r>
            <a:r>
              <a:rPr lang="es-MX" dirty="0" smtClean="0"/>
              <a:t>y estudiantes </a:t>
            </a:r>
            <a:r>
              <a:rPr lang="es-MX" dirty="0"/>
              <a:t>el amor por su tierra y su cultura. Contribuyó con el entendimiento de la cultura hispana en los Estados </a:t>
            </a:r>
            <a:r>
              <a:rPr lang="es-MX" dirty="0" smtClean="0"/>
              <a:t>Unidos. En </a:t>
            </a:r>
            <a:r>
              <a:rPr lang="es-MX" dirty="0"/>
              <a:t>sus escritos discute la problemática de la </a:t>
            </a:r>
            <a:r>
              <a:rPr lang="es-MX" dirty="0" smtClean="0"/>
              <a:t>comunidad hispanohablante </a:t>
            </a:r>
            <a:r>
              <a:rPr lang="es-MX" dirty="0"/>
              <a:t>defendiendo siempre la armonía, la comprensión y el enriquecimiento mutuo. </a:t>
            </a:r>
          </a:p>
          <a:p>
            <a:pPr marL="18288" indent="0">
              <a:buNone/>
            </a:pPr>
            <a:r>
              <a:rPr lang="es-MX" dirty="0"/>
              <a:t>	Su influencia se extendió más allá de Latinoamérica, Estados Unidos y España, en donde fue nombrado miembro de la Real Academia de la Lengua Española. </a:t>
            </a:r>
          </a:p>
        </p:txBody>
      </p:sp>
      <p:pic>
        <p:nvPicPr>
          <p:cNvPr id="5" name="4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3528" y="537667"/>
            <a:ext cx="2448272" cy="1885171"/>
          </a:xfrm>
          <a:prstGeom prst="rect">
            <a:avLst/>
          </a:prstGeom>
        </p:spPr>
      </p:pic>
    </p:spTree>
    <p:extLst>
      <p:ext uri="{BB962C8B-B14F-4D97-AF65-F5344CB8AC3E}">
        <p14:creationId xmlns:p14="http://schemas.microsoft.com/office/powerpoint/2010/main" xmlns="" val="1176803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548680"/>
            <a:ext cx="8856984" cy="4464496"/>
          </a:xfrm>
        </p:spPr>
        <p:txBody>
          <a:bodyPr/>
          <a:lstStyle/>
          <a:p>
            <a:pPr marL="0" indent="0" algn="ctr">
              <a:buNone/>
            </a:pPr>
            <a:r>
              <a:rPr lang="es-MX" sz="2400" dirty="0" smtClean="0"/>
              <a:t>La presencia hispana en los Estados Unidos: aquí y allá</a:t>
            </a:r>
          </a:p>
          <a:p>
            <a:pPr marL="0" indent="0">
              <a:buNone/>
            </a:pPr>
            <a:r>
              <a:rPr lang="es-MX" dirty="0" smtClean="0"/>
              <a:t>	La presencia hispana crece en Estados Unidos. Numerosos escritores latinos escriben en español, en inglés o en una mezcla de los dos, como </a:t>
            </a:r>
            <a:r>
              <a:rPr lang="es-MX" i="1" dirty="0" smtClean="0"/>
              <a:t>Mi caballo mago </a:t>
            </a:r>
            <a:r>
              <a:rPr lang="es-MX" dirty="0" smtClean="0"/>
              <a:t>de Sabine Ulibarrí</a:t>
            </a:r>
            <a:r>
              <a:rPr lang="es-MX" i="1" dirty="0" smtClean="0"/>
              <a:t> </a:t>
            </a:r>
            <a:r>
              <a:rPr lang="es-MX" dirty="0" smtClean="0"/>
              <a:t>y </a:t>
            </a:r>
            <a:r>
              <a:rPr lang="es-MX" i="1" dirty="0" smtClean="0"/>
              <a:t>The house on mango street </a:t>
            </a:r>
            <a:r>
              <a:rPr lang="es-MX" dirty="0" smtClean="0"/>
              <a:t>de Sandra Cisneros, explicando la cultura hispana y su presencia en EE.UU.</a:t>
            </a:r>
          </a:p>
          <a:p>
            <a:pPr marL="0" indent="0">
              <a:buNone/>
            </a:pPr>
            <a:r>
              <a:rPr lang="es-MX" dirty="0"/>
              <a:t>	</a:t>
            </a:r>
            <a:r>
              <a:rPr lang="es-MX" dirty="0" smtClean="0"/>
              <a:t>El hispano sufre de discriminación y, comúnmente, dificultad en adaptarse a una cultura, un lenguaje, tradiciones y una sociedad diferente. Las oportunidades económicas y de mejoramiento personal son escasas y los hispanos usualmente son sujetos a prejuicios e injusticias.  </a:t>
            </a:r>
            <a:endParaRPr lang="es-MX" dirty="0"/>
          </a:p>
        </p:txBody>
      </p:sp>
      <p:sp>
        <p:nvSpPr>
          <p:cNvPr id="2" name="1 Título"/>
          <p:cNvSpPr>
            <a:spLocks noGrp="1"/>
          </p:cNvSpPr>
          <p:nvPr>
            <p:ph type="title"/>
          </p:nvPr>
        </p:nvSpPr>
        <p:spPr>
          <a:xfrm>
            <a:off x="539552" y="116632"/>
            <a:ext cx="7543800" cy="914400"/>
          </a:xfrm>
        </p:spPr>
        <p:txBody>
          <a:bodyPr/>
          <a:lstStyle/>
          <a:p>
            <a:pPr algn="ctr"/>
            <a:r>
              <a:rPr lang="es-MX" dirty="0" smtClean="0"/>
              <a:t>Contexto histórico</a:t>
            </a:r>
            <a:endParaRPr lang="es-MX" dirty="0"/>
          </a:p>
        </p:txBody>
      </p:sp>
      <p:pic>
        <p:nvPicPr>
          <p:cNvPr id="4" name="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48064" y="4293096"/>
            <a:ext cx="2659244" cy="1991866"/>
          </a:xfrm>
          <a:prstGeom prst="rect">
            <a:avLst/>
          </a:prstGeom>
        </p:spPr>
      </p:pic>
      <p:pic>
        <p:nvPicPr>
          <p:cNvPr id="5" name="3 Marcador de contenido"/>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16151" y="4674601"/>
            <a:ext cx="3024336" cy="1610361"/>
          </a:xfrm>
          <a:prstGeom prst="rect">
            <a:avLst/>
          </a:prstGeom>
        </p:spPr>
      </p:pic>
    </p:spTree>
    <p:extLst>
      <p:ext uri="{BB962C8B-B14F-4D97-AF65-F5344CB8AC3E}">
        <p14:creationId xmlns:p14="http://schemas.microsoft.com/office/powerpoint/2010/main" xmlns="" val="1843999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297948"/>
            <a:ext cx="5065618" cy="3501008"/>
          </a:xfrm>
        </p:spPr>
        <p:txBody>
          <a:bodyPr/>
          <a:lstStyle/>
          <a:p>
            <a:pPr marL="18288" indent="0">
              <a:buNone/>
            </a:pPr>
            <a:r>
              <a:rPr lang="es-MX" sz="2400" dirty="0"/>
              <a:t>Concepto crítico</a:t>
            </a:r>
          </a:p>
          <a:p>
            <a:pPr marL="18288" indent="0">
              <a:buNone/>
            </a:pPr>
            <a:r>
              <a:rPr lang="es-MX" dirty="0" smtClean="0"/>
              <a:t>El cuento retrata los siguientes conceptos: </a:t>
            </a:r>
          </a:p>
          <a:p>
            <a:r>
              <a:rPr lang="es-MX" dirty="0" smtClean="0"/>
              <a:t>El tiempo y el espacio; «el individuo y su entorno» y «la naturaleza y el ambiente».</a:t>
            </a:r>
          </a:p>
          <a:p>
            <a:r>
              <a:rPr lang="es-MX" dirty="0" smtClean="0"/>
              <a:t>Las relaciones interpersonales; «el amor y el desprecio» y «las relaciones familiares». </a:t>
            </a:r>
          </a:p>
          <a:p>
            <a:pPr marL="18288" indent="0">
              <a:buNone/>
            </a:pPr>
            <a:endParaRPr lang="es-MX" dirty="0"/>
          </a:p>
        </p:txBody>
      </p:sp>
      <p:sp>
        <p:nvSpPr>
          <p:cNvPr id="4" name="2 Marcador de contenido"/>
          <p:cNvSpPr txBox="1">
            <a:spLocks/>
          </p:cNvSpPr>
          <p:nvPr/>
        </p:nvSpPr>
        <p:spPr>
          <a:xfrm>
            <a:off x="4490531" y="3501008"/>
            <a:ext cx="4624647" cy="2217439"/>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Font typeface="Wingdings" pitchFamily="2" charset="2"/>
              <a:buNone/>
            </a:pPr>
            <a:r>
              <a:rPr lang="es-MX" dirty="0" smtClean="0"/>
              <a:t>Género </a:t>
            </a:r>
          </a:p>
          <a:p>
            <a:pPr marL="18288" indent="0">
              <a:buFont typeface="Wingdings" pitchFamily="2" charset="2"/>
              <a:buNone/>
            </a:pPr>
            <a:r>
              <a:rPr lang="es-MX" dirty="0" smtClean="0"/>
              <a:t>Cuento, realismo mágico.</a:t>
            </a:r>
          </a:p>
          <a:p>
            <a:pPr marL="18288" indent="0">
              <a:buNone/>
            </a:pPr>
            <a:r>
              <a:rPr lang="es-MX" dirty="0" smtClean="0">
                <a:effectLst/>
              </a:rPr>
              <a:t>Sabine Ulibarrí mezcla la fantasía </a:t>
            </a:r>
            <a:r>
              <a:rPr lang="es-MX" dirty="0">
                <a:effectLst/>
              </a:rPr>
              <a:t>con </a:t>
            </a:r>
            <a:r>
              <a:rPr lang="es-MX" dirty="0" smtClean="0">
                <a:effectLst/>
              </a:rPr>
              <a:t>la realidad a través del caballo, no al mismo tiempo.</a:t>
            </a:r>
            <a:endParaRPr lang="es-MX" dirty="0"/>
          </a:p>
        </p:txBody>
      </p:sp>
      <p:pic>
        <p:nvPicPr>
          <p:cNvPr id="2" name="1 Imagen"/>
          <p:cNvPicPr>
            <a:picLocks noChangeAspect="1"/>
          </p:cNvPicPr>
          <p:nvPr/>
        </p:nvPicPr>
        <p:blipFill rotWithShape="1">
          <a:blip r:embed="rId2" cstate="print">
            <a:extLst>
              <a:ext uri="{28A0092B-C50C-407E-A947-70E740481C1C}">
                <a14:useLocalDpi xmlns:a14="http://schemas.microsoft.com/office/drawing/2010/main" xmlns="" val="0"/>
              </a:ext>
            </a:extLst>
          </a:blip>
          <a:srcRect b="16285"/>
          <a:stretch/>
        </p:blipFill>
        <p:spPr>
          <a:xfrm>
            <a:off x="4932040" y="332656"/>
            <a:ext cx="4078382" cy="2567497"/>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5576" y="3645024"/>
            <a:ext cx="3048000" cy="2476500"/>
          </a:xfrm>
          <a:prstGeom prst="rect">
            <a:avLst/>
          </a:prstGeom>
        </p:spPr>
      </p:pic>
    </p:spTree>
    <p:extLst>
      <p:ext uri="{BB962C8B-B14F-4D97-AF65-F5344CB8AC3E}">
        <p14:creationId xmlns:p14="http://schemas.microsoft.com/office/powerpoint/2010/main" xmlns="" val="2837819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15616" y="332656"/>
            <a:ext cx="6096000" cy="3657599"/>
          </a:xfrm>
        </p:spPr>
        <p:txBody>
          <a:bodyPr>
            <a:normAutofit fontScale="85000" lnSpcReduction="20000"/>
          </a:bodyPr>
          <a:lstStyle/>
          <a:p>
            <a:pPr marL="18288" indent="0">
              <a:buNone/>
            </a:pPr>
            <a:r>
              <a:rPr lang="es-MX" sz="2600" dirty="0" smtClean="0"/>
              <a:t>Tema Central</a:t>
            </a:r>
            <a:endParaRPr lang="es-MX" sz="2600" dirty="0"/>
          </a:p>
          <a:p>
            <a:pPr marL="18288" indent="0">
              <a:buNone/>
            </a:pPr>
            <a:r>
              <a:rPr lang="es-MX" dirty="0" smtClean="0"/>
              <a:t>	La transición de un niño a la adolescencia, cambia de personalidad por las experiencias con el caballo. Al principio el caballo era algo mágico, un mito, pero con el tiempo se vuelve una realidad, cuando empieza a presumirlo frente al pueblo.</a:t>
            </a:r>
          </a:p>
          <a:p>
            <a:pPr marL="18288" indent="0">
              <a:buNone/>
            </a:pPr>
            <a:endParaRPr lang="es-MX" dirty="0"/>
          </a:p>
          <a:p>
            <a:pPr marL="18288" indent="0">
              <a:buNone/>
            </a:pPr>
            <a:r>
              <a:rPr lang="es-MX" sz="2600" dirty="0"/>
              <a:t>Temas </a:t>
            </a:r>
            <a:r>
              <a:rPr lang="es-MX" sz="2600" dirty="0" smtClean="0"/>
              <a:t>secundarios</a:t>
            </a:r>
          </a:p>
          <a:p>
            <a:pPr marL="18288" indent="0">
              <a:buNone/>
            </a:pPr>
            <a:r>
              <a:rPr lang="es-MX" sz="2600" dirty="0"/>
              <a:t>	</a:t>
            </a:r>
            <a:r>
              <a:rPr lang="es-MX" dirty="0" smtClean="0"/>
              <a:t>Heroísmo </a:t>
            </a:r>
            <a:r>
              <a:rPr lang="es-MX" dirty="0"/>
              <a:t>y </a:t>
            </a:r>
            <a:r>
              <a:rPr lang="es-MX" dirty="0" smtClean="0"/>
              <a:t>conquista, El padre le dice a su hijo «Esos son hombres», quiere que sea macho, fuerte y varonil.</a:t>
            </a:r>
          </a:p>
          <a:p>
            <a:pPr marL="18288" indent="0">
              <a:buNone/>
            </a:pPr>
            <a:endParaRPr lang="es-MX" dirty="0"/>
          </a:p>
          <a:p>
            <a:pPr marL="18288" indent="0">
              <a:buNone/>
            </a:pPr>
            <a:r>
              <a:rPr lang="es-MX" dirty="0" smtClean="0"/>
              <a:t>	</a:t>
            </a:r>
          </a:p>
        </p:txBody>
      </p:sp>
      <p:sp>
        <p:nvSpPr>
          <p:cNvPr id="2" name="1 Título"/>
          <p:cNvSpPr>
            <a:spLocks noGrp="1"/>
          </p:cNvSpPr>
          <p:nvPr>
            <p:ph type="title"/>
          </p:nvPr>
        </p:nvSpPr>
        <p:spPr>
          <a:xfrm rot="5400000">
            <a:off x="-1288132" y="1944316"/>
            <a:ext cx="4159424" cy="936104"/>
          </a:xfrm>
        </p:spPr>
        <p:txBody>
          <a:bodyPr vert="wordArtVert"/>
          <a:lstStyle/>
          <a:p>
            <a:r>
              <a:rPr lang="es-MX" dirty="0" smtClean="0"/>
              <a:t>Tema</a:t>
            </a:r>
            <a:endParaRPr lang="es-MX" dirty="0"/>
          </a:p>
        </p:txBody>
      </p:sp>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23928" y="3312792"/>
            <a:ext cx="4927104" cy="3290139"/>
          </a:xfrm>
          <a:prstGeom prst="rect">
            <a:avLst/>
          </a:prstGeom>
        </p:spPr>
      </p:pic>
      <p:sp>
        <p:nvSpPr>
          <p:cNvPr id="5" name="4 CuadroTexto"/>
          <p:cNvSpPr txBox="1"/>
          <p:nvPr/>
        </p:nvSpPr>
        <p:spPr>
          <a:xfrm>
            <a:off x="899592" y="3429000"/>
            <a:ext cx="2880320" cy="2031325"/>
          </a:xfrm>
          <a:prstGeom prst="rect">
            <a:avLst/>
          </a:prstGeom>
          <a:noFill/>
        </p:spPr>
        <p:txBody>
          <a:bodyPr wrap="square" rtlCol="0">
            <a:spAutoFit/>
          </a:bodyPr>
          <a:lstStyle/>
          <a:p>
            <a:r>
              <a:rPr lang="es-MX" dirty="0" smtClean="0"/>
              <a:t>	El </a:t>
            </a:r>
            <a:r>
              <a:rPr lang="es-MX" dirty="0"/>
              <a:t>egoísmo del ser </a:t>
            </a:r>
            <a:r>
              <a:rPr lang="es-MX" dirty="0" smtClean="0"/>
              <a:t>humano, </a:t>
            </a:r>
            <a:r>
              <a:rPr lang="es-MX" dirty="0"/>
              <a:t>cuando el niño sabía que el caballo se resbalaba y </a:t>
            </a:r>
            <a:r>
              <a:rPr lang="es-MX" dirty="0" smtClean="0"/>
              <a:t>caía </a:t>
            </a:r>
            <a:r>
              <a:rPr lang="es-MX" dirty="0"/>
              <a:t>no se </a:t>
            </a:r>
            <a:r>
              <a:rPr lang="es-MX" dirty="0" smtClean="0"/>
              <a:t>detuvo a ayudarlo porque </a:t>
            </a:r>
            <a:r>
              <a:rPr lang="es-MX" dirty="0"/>
              <a:t>quería que todos vieran su nuevo premio</a:t>
            </a:r>
          </a:p>
        </p:txBody>
      </p:sp>
      <p:pic>
        <p:nvPicPr>
          <p:cNvPr id="6" name="5 Imagen"/>
          <p:cNvPicPr>
            <a:picLocks noChangeAspect="1"/>
          </p:cNvPicPr>
          <p:nvPr/>
        </p:nvPicPr>
        <p:blipFill>
          <a:blip r:embed="rId3" cstate="print">
            <a:extLst>
              <a:ext uri="{BEBA8EAE-BF5A-486C-A8C5-ECC9F3942E4B}">
                <a14:imgProps xmlns:a14="http://schemas.microsoft.com/office/drawing/2010/main" xmlns="">
                  <a14:imgLayer r:embed="rId4">
                    <a14:imgEffect>
                      <a14:backgroundRemoval t="2667" b="96889" l="8444" r="92000">
                        <a14:backgroundMark x1="64444" y1="69333" x2="65333" y2="71111"/>
                      </a14:backgroundRemoval>
                    </a14:imgEffect>
                  </a14:imgLayer>
                </a14:imgProps>
              </a:ext>
              <a:ext uri="{28A0092B-C50C-407E-A947-70E740481C1C}">
                <a14:useLocalDpi xmlns:a14="http://schemas.microsoft.com/office/drawing/2010/main" xmlns="" val="0"/>
              </a:ext>
            </a:extLst>
          </a:blip>
          <a:stretch>
            <a:fillRect/>
          </a:stretch>
        </p:blipFill>
        <p:spPr>
          <a:xfrm>
            <a:off x="6588224" y="116632"/>
            <a:ext cx="2736304" cy="2736304"/>
          </a:xfrm>
          <a:prstGeom prst="rect">
            <a:avLst/>
          </a:prstGeom>
        </p:spPr>
      </p:pic>
    </p:spTree>
    <p:extLst>
      <p:ext uri="{BB962C8B-B14F-4D97-AF65-F5344CB8AC3E}">
        <p14:creationId xmlns:p14="http://schemas.microsoft.com/office/powerpoint/2010/main" xmlns="" val="3418186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
            <a:ext cx="9144000" cy="4077071"/>
          </a:xfrm>
        </p:spPr>
        <p:txBody>
          <a:bodyPr>
            <a:normAutofit/>
          </a:bodyPr>
          <a:lstStyle/>
          <a:p>
            <a:pPr marL="0" indent="0">
              <a:buNone/>
            </a:pPr>
            <a:r>
              <a:rPr lang="es-MX" dirty="0" smtClean="0"/>
              <a:t>	Sabine Ulibarrí demuestra la frialdad del ser humano a través de su cuento. El muchacho admira al caballo mago desde antes de verlo, y sueña con ser su dueño. Cuando por fin logra esa meta, descuida y maltrata al animal. No le muestra compasión o cariño, pero desea que el pueblo lo admire por su conquista. </a:t>
            </a:r>
          </a:p>
          <a:p>
            <a:pPr marL="0" indent="0">
              <a:buNone/>
            </a:pPr>
            <a:r>
              <a:rPr lang="es-MX" dirty="0"/>
              <a:t>	</a:t>
            </a:r>
            <a:r>
              <a:rPr lang="es-MX" dirty="0" smtClean="0"/>
              <a:t>Este es el sentimiento experimentado por pueblos que caen a manos de poderes expansionistas, como Estados Unidos. El caballo representa la realidad de los nativos, mientras el joven representa el poder que busca apoderarse de la tierra. Sin embargo, aunque el caballo fue capturado, al final encuentra su libertad.</a:t>
            </a:r>
            <a:endParaRPr lang="es-MX" dirty="0"/>
          </a:p>
        </p:txBody>
      </p:sp>
      <p:sp>
        <p:nvSpPr>
          <p:cNvPr id="2" name="1 Título"/>
          <p:cNvSpPr>
            <a:spLocks noGrp="1"/>
          </p:cNvSpPr>
          <p:nvPr>
            <p:ph type="title"/>
          </p:nvPr>
        </p:nvSpPr>
        <p:spPr>
          <a:xfrm>
            <a:off x="0" y="3933056"/>
            <a:ext cx="7543800" cy="914400"/>
          </a:xfrm>
        </p:spPr>
        <p:txBody>
          <a:bodyPr/>
          <a:lstStyle/>
          <a:p>
            <a:r>
              <a:rPr lang="es-MX" dirty="0" smtClean="0"/>
              <a:t>Tesis</a:t>
            </a:r>
            <a:endParaRPr lang="es-MX" dirty="0"/>
          </a:p>
        </p:txBody>
      </p:sp>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242" y="4810799"/>
            <a:ext cx="4305734" cy="2009670"/>
          </a:xfrm>
          <a:prstGeom prst="rect">
            <a:avLst/>
          </a:prstGeom>
        </p:spPr>
      </p:pic>
      <p:sp>
        <p:nvSpPr>
          <p:cNvPr id="5" name="4 CuadroTexto"/>
          <p:cNvSpPr txBox="1"/>
          <p:nvPr/>
        </p:nvSpPr>
        <p:spPr>
          <a:xfrm>
            <a:off x="1557494" y="3610470"/>
            <a:ext cx="4238642" cy="1200329"/>
          </a:xfrm>
          <a:prstGeom prst="rect">
            <a:avLst/>
          </a:prstGeom>
          <a:noFill/>
        </p:spPr>
        <p:txBody>
          <a:bodyPr wrap="square" rtlCol="0">
            <a:spAutoFit/>
          </a:bodyPr>
          <a:lstStyle/>
          <a:p>
            <a:r>
              <a:rPr lang="es-MX" dirty="0" smtClean="0"/>
              <a:t>«Fue necesario pasar por el pueblo. No había remedio. (…) Se resbalaba y caía de costalazo. (…) ¡Cómo me dolió que lo vieran así los otros!»</a:t>
            </a:r>
            <a:endParaRPr lang="es-MX" dirty="0"/>
          </a:p>
        </p:txBody>
      </p:sp>
      <p:pic>
        <p:nvPicPr>
          <p:cNvPr id="7" name="6 Imagen"/>
          <p:cNvPicPr>
            <a:picLocks noChangeAspect="1"/>
          </p:cNvPicPr>
          <p:nvPr/>
        </p:nvPicPr>
        <p:blipFill rotWithShape="1">
          <a:blip r:embed="rId3" cstate="print">
            <a:extLst>
              <a:ext uri="{28A0092B-C50C-407E-A947-70E740481C1C}">
                <a14:useLocalDpi xmlns:a14="http://schemas.microsoft.com/office/drawing/2010/main" xmlns="" val="0"/>
              </a:ext>
            </a:extLst>
          </a:blip>
          <a:srcRect l="10159" r="10799"/>
          <a:stretch/>
        </p:blipFill>
        <p:spPr>
          <a:xfrm>
            <a:off x="5977719" y="3483425"/>
            <a:ext cx="2978161" cy="3041919"/>
          </a:xfrm>
          <a:prstGeom prst="rect">
            <a:avLst/>
          </a:prstGeom>
        </p:spPr>
      </p:pic>
    </p:spTree>
    <p:extLst>
      <p:ext uri="{BB962C8B-B14F-4D97-AF65-F5344CB8AC3E}">
        <p14:creationId xmlns:p14="http://schemas.microsoft.com/office/powerpoint/2010/main" xmlns="" val="1342567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4286" y="1124744"/>
            <a:ext cx="9168285" cy="5733256"/>
          </a:xfrm>
        </p:spPr>
        <p:txBody>
          <a:bodyPr>
            <a:normAutofit lnSpcReduction="10000"/>
          </a:bodyPr>
          <a:lstStyle/>
          <a:p>
            <a:r>
              <a:rPr lang="es-MX" dirty="0">
                <a:effectLst/>
              </a:rPr>
              <a:t>Adamczyk, Lucas. </a:t>
            </a:r>
            <a:r>
              <a:rPr lang="es-MX" dirty="0" smtClean="0">
                <a:effectLst/>
              </a:rPr>
              <a:t>«Mi caballo mago RESUMEN temas» AP </a:t>
            </a:r>
            <a:r>
              <a:rPr lang="es-MX" dirty="0">
                <a:effectLst/>
              </a:rPr>
              <a:t>SPANISH </a:t>
            </a:r>
            <a:r>
              <a:rPr lang="es-MX" dirty="0" smtClean="0">
                <a:effectLst/>
              </a:rPr>
              <a:t>	LITERATURE </a:t>
            </a:r>
            <a:r>
              <a:rPr lang="es-MX" dirty="0">
                <a:effectLst/>
              </a:rPr>
              <a:t>ULTIMATE </a:t>
            </a:r>
            <a:r>
              <a:rPr lang="es-MX" dirty="0" smtClean="0">
                <a:effectLst/>
              </a:rPr>
              <a:t>REVIEW. 21 de Marzo 2011. Disponible 	en: </a:t>
            </a:r>
            <a:r>
              <a:rPr lang="es-MX" dirty="0">
                <a:hlinkClick r:id="rId2"/>
              </a:rPr>
              <a:t>http://</a:t>
            </a:r>
            <a:r>
              <a:rPr lang="es-MX" dirty="0" smtClean="0">
                <a:hlinkClick r:id="rId2"/>
              </a:rPr>
              <a:t>quizlet.com/11552039/xiii-la-presencia-hispana-en-los-</a:t>
            </a:r>
            <a:r>
              <a:rPr lang="es-MX" dirty="0" smtClean="0">
                <a:solidFill>
                  <a:srgbClr val="FF0000"/>
                </a:solidFill>
                <a:hlinkClick r:id="rId2"/>
              </a:rPr>
              <a:t>	</a:t>
            </a:r>
            <a:r>
              <a:rPr lang="es-MX" dirty="0" smtClean="0">
                <a:hlinkClick r:id="rId2"/>
              </a:rPr>
              <a:t>estados-unidos-flash-cards</a:t>
            </a:r>
            <a:r>
              <a:rPr lang="es-MX" dirty="0">
                <a:hlinkClick r:id="rId2"/>
              </a:rPr>
              <a:t>/</a:t>
            </a:r>
            <a:endParaRPr lang="es-MX" dirty="0" smtClean="0">
              <a:effectLst/>
            </a:endParaRPr>
          </a:p>
          <a:p>
            <a:r>
              <a:rPr lang="es-MX" dirty="0" smtClean="0">
                <a:effectLst/>
              </a:rPr>
              <a:t>Anónimo. «Mi caballo mago» Givology. 13 de noviembre 2013. 	Disponible en: </a:t>
            </a:r>
            <a:r>
              <a:rPr lang="es-MX" dirty="0">
                <a:hlinkClick r:id="rId3"/>
              </a:rPr>
              <a:t>http://</a:t>
            </a:r>
            <a:r>
              <a:rPr lang="es-MX" dirty="0" smtClean="0">
                <a:hlinkClick r:id="rId3"/>
              </a:rPr>
              <a:t>www.authorstream.com/Presentation/sraward-	64271-mi-caballo-mago-ulibarr-education-ppt-powerpoint</a:t>
            </a:r>
            <a:r>
              <a:rPr lang="es-MX" dirty="0">
                <a:hlinkClick r:id="rId3"/>
              </a:rPr>
              <a:t>/</a:t>
            </a:r>
            <a:endParaRPr lang="es-MX" dirty="0" smtClean="0">
              <a:effectLst/>
            </a:endParaRPr>
          </a:p>
          <a:p>
            <a:r>
              <a:rPr lang="es-MX" dirty="0" smtClean="0"/>
              <a:t>Correa, Jaime.  «</a:t>
            </a:r>
            <a:r>
              <a:rPr lang="it-IT" dirty="0"/>
              <a:t>Mi caballo mago (Sabine Ulibarrí, 1964)» AP de </a:t>
            </a:r>
            <a:r>
              <a:rPr lang="it-IT" dirty="0" smtClean="0"/>
              <a:t>	Literatura Hispanoamericana. 24 de enero 2012. Disponible en: 	</a:t>
            </a:r>
            <a:r>
              <a:rPr lang="es-MX" dirty="0" smtClean="0">
                <a:hlinkClick r:id="rId4"/>
              </a:rPr>
              <a:t>http</a:t>
            </a:r>
            <a:r>
              <a:rPr lang="es-MX" dirty="0">
                <a:hlinkClick r:id="rId4"/>
              </a:rPr>
              <a:t>://</a:t>
            </a:r>
            <a:r>
              <a:rPr lang="es-MX" dirty="0" smtClean="0">
                <a:hlinkClick r:id="rId4"/>
              </a:rPr>
              <a:t>apliteraturahispanoamericana.blogspot.mx/2012/01/mi-	caballo-mago-sabine-ulibarri-1964.html</a:t>
            </a:r>
            <a:endParaRPr lang="es-MX" dirty="0" smtClean="0"/>
          </a:p>
          <a:p>
            <a:r>
              <a:rPr lang="es-MX" dirty="0" smtClean="0"/>
              <a:t>Díaz, José. «Mi caballo mágico, Sabine R. Ulibarrí» COMPLICACIÓN 	LECTURAS. 13 de mayo, 2009. Disponible en</a:t>
            </a:r>
            <a:r>
              <a:rPr lang="es-MX" dirty="0"/>
              <a:t>: </a:t>
            </a:r>
            <a:r>
              <a:rPr lang="es-MX" dirty="0">
                <a:hlinkClick r:id="rId5"/>
              </a:rPr>
              <a:t>http://</a:t>
            </a:r>
            <a:r>
              <a:rPr lang="es-MX" dirty="0" smtClean="0">
                <a:hlinkClick r:id="rId5"/>
              </a:rPr>
              <a:t>ernela-	compilacinlecturas.blogspot.mx/2009/05/mi-caballo-mágico-Sabine-	r-ulibarri.html</a:t>
            </a:r>
            <a:r>
              <a:rPr lang="es-MX" dirty="0" smtClean="0"/>
              <a:t>  </a:t>
            </a:r>
          </a:p>
          <a:p>
            <a:r>
              <a:rPr lang="es-MX" dirty="0" smtClean="0"/>
              <a:t>Ulibarrí, Sabine. “Mi caballo mago”. </a:t>
            </a:r>
            <a:r>
              <a:rPr lang="es-MX" dirty="0"/>
              <a:t>Azulejo. Eds. María Colbert, Abby </a:t>
            </a:r>
            <a:r>
              <a:rPr lang="es-MX" dirty="0" smtClean="0"/>
              <a:t>	Kanter, James </a:t>
            </a:r>
            <a:r>
              <a:rPr lang="es-MX" dirty="0"/>
              <a:t>Ryan y Marian Sugano. E.E.U.U.: Wayside </a:t>
            </a:r>
            <a:r>
              <a:rPr lang="es-MX" dirty="0" smtClean="0"/>
              <a:t>	Publishing</a:t>
            </a:r>
            <a:r>
              <a:rPr lang="es-MX" dirty="0"/>
              <a:t>, 2012. 11. Impreso</a:t>
            </a:r>
            <a:r>
              <a:rPr lang="es-MX" dirty="0" smtClean="0"/>
              <a:t>.</a:t>
            </a:r>
            <a:endParaRPr lang="es-MX" dirty="0"/>
          </a:p>
        </p:txBody>
      </p:sp>
      <p:sp>
        <p:nvSpPr>
          <p:cNvPr id="3" name="2 Título"/>
          <p:cNvSpPr>
            <a:spLocks noGrp="1"/>
          </p:cNvSpPr>
          <p:nvPr>
            <p:ph type="title"/>
          </p:nvPr>
        </p:nvSpPr>
        <p:spPr>
          <a:xfrm>
            <a:off x="0" y="188640"/>
            <a:ext cx="9144000" cy="936104"/>
          </a:xfrm>
        </p:spPr>
        <p:txBody>
          <a:bodyPr/>
          <a:lstStyle/>
          <a:p>
            <a:pPr algn="ctr"/>
            <a:r>
              <a:rPr lang="es-MX" dirty="0" smtClean="0"/>
              <a:t>Bibliografía</a:t>
            </a:r>
            <a:endParaRPr lang="es-MX" dirty="0"/>
          </a:p>
        </p:txBody>
      </p:sp>
    </p:spTree>
    <p:extLst>
      <p:ext uri="{BB962C8B-B14F-4D97-AF65-F5344CB8AC3E}">
        <p14:creationId xmlns:p14="http://schemas.microsoft.com/office/powerpoint/2010/main" xmlns="" val="18833244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928</TotalTime>
  <Words>146</Words>
  <Application>Microsoft Office PowerPoint</Application>
  <PresentationFormat>On-screen Show (4:3)</PresentationFormat>
  <Paragraphs>39</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Elemental</vt:lpstr>
      <vt:lpstr>Sabine Ulibarrí</vt:lpstr>
      <vt:lpstr>Biografía del autor</vt:lpstr>
      <vt:lpstr>Slide 3</vt:lpstr>
      <vt:lpstr>Slide 4</vt:lpstr>
      <vt:lpstr>Contexto histórico</vt:lpstr>
      <vt:lpstr>Slide 6</vt:lpstr>
      <vt:lpstr>Tema</vt:lpstr>
      <vt:lpstr>Tesis</vt:lpstr>
      <vt:lpstr>Bibliografía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 P</dc:creator>
  <cp:lastModifiedBy>221162</cp:lastModifiedBy>
  <cp:revision>29</cp:revision>
  <dcterms:created xsi:type="dcterms:W3CDTF">2012-11-12T16:43:01Z</dcterms:created>
  <dcterms:modified xsi:type="dcterms:W3CDTF">2014-05-01T17:05:03Z</dcterms:modified>
</cp:coreProperties>
</file>