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tags/tag38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notesSlides/notesSlide23.xml" ContentType="application/vnd.openxmlformats-officedocument.presentationml.notesSlide+xml"/>
  <Override PartName="/ppt/tags/tag27.xml" ContentType="application/vnd.openxmlformats-officedocument.presentationml.tags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34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tags/tag19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tags/tag28.xml" ContentType="application/vnd.openxmlformats-officedocument.presentationml.tags+xml"/>
  <Override PartName="/ppt/notesSlides/notesSlide35.xml" ContentType="application/vnd.openxmlformats-officedocument.presentationml.notesSlide+xml"/>
  <Override PartName="/ppt/tags/tag37.xml" ContentType="application/vnd.openxmlformats-officedocument.presentationml.tags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notesSlides/notesSlide22.xml" ContentType="application/vnd.openxmlformats-officedocument.presentationml.notesSlide+xml"/>
  <Override PartName="/ppt/tags/tag26.xml" ContentType="application/vnd.openxmlformats-officedocument.presentationml.tags+xml"/>
  <Override PartName="/ppt/notesSlides/notesSlide33.xml" ContentType="application/vnd.openxmlformats-officedocument.presentationml.notesSlide+xml"/>
  <Override PartName="/ppt/tags/tag35.xml" ContentType="application/vnd.openxmlformats-officedocument.presentationml.tags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20.xml" ContentType="application/vnd.openxmlformats-officedocument.presentationml.notesSlide+xml"/>
  <Override PartName="/ppt/tags/tag24.xml" ContentType="application/vnd.openxmlformats-officedocument.presentationml.tags+xml"/>
  <Override PartName="/ppt/notesSlides/notesSlide31.xml" ContentType="application/vnd.openxmlformats-officedocument.presentationml.notesSlide+xml"/>
  <Override PartName="/ppt/tags/tag33.xml" ContentType="application/vnd.openxmlformats-officedocument.presentationml.tags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tags/tag29.xml" ContentType="application/vnd.openxmlformats-officedocument.presentationml.tags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ppt/notesSlides/notesSlide32.xml" ContentType="application/vnd.openxmlformats-officedocument.presentationml.notesSlide+xml"/>
  <Override PartName="/ppt/tags/tag36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21.xml" ContentType="application/vnd.openxmlformats-officedocument.presentationml.notesSlide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notesSlides/notesSlide10.xml" ContentType="application/vnd.openxmlformats-officedocument.presentationml.notesSlide+xml"/>
  <Override PartName="/ppt/tags/tag32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6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73" r:id="rId12"/>
    <p:sldId id="274" r:id="rId13"/>
    <p:sldId id="275" r:id="rId14"/>
    <p:sldId id="281" r:id="rId15"/>
    <p:sldId id="282" r:id="rId16"/>
    <p:sldId id="284" r:id="rId17"/>
    <p:sldId id="299" r:id="rId18"/>
    <p:sldId id="286" r:id="rId19"/>
    <p:sldId id="283" r:id="rId20"/>
    <p:sldId id="298" r:id="rId21"/>
    <p:sldId id="285" r:id="rId22"/>
    <p:sldId id="295" r:id="rId23"/>
    <p:sldId id="287" r:id="rId24"/>
    <p:sldId id="288" r:id="rId25"/>
    <p:sldId id="291" r:id="rId26"/>
    <p:sldId id="294" r:id="rId27"/>
    <p:sldId id="276" r:id="rId28"/>
    <p:sldId id="277" r:id="rId29"/>
    <p:sldId id="278" r:id="rId30"/>
    <p:sldId id="258" r:id="rId31"/>
    <p:sldId id="293" r:id="rId32"/>
    <p:sldId id="270" r:id="rId33"/>
    <p:sldId id="289" r:id="rId34"/>
    <p:sldId id="292" r:id="rId35"/>
    <p:sldId id="257" r:id="rId36"/>
    <p:sldId id="272" r:id="rId37"/>
    <p:sldId id="271" r:id="rId38"/>
    <p:sldId id="269" r:id="rId39"/>
    <p:sldId id="265" r:id="rId40"/>
    <p:sldId id="280" r:id="rId41"/>
    <p:sldId id="300" r:id="rId42"/>
    <p:sldId id="290" r:id="rId43"/>
    <p:sldId id="296" r:id="rId44"/>
    <p:sldId id="297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9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5BC6867-76A9-41F2-AE0B-90156B053CFF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94CA169-B931-4210-B259-500345B21B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9C66CD-CFB1-4CD7-B638-43692A8B4E5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BD4885-87D8-47E0-86E8-6598874BB25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E59281-4D86-4DC9-9810-71DE3BDFB0E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64C1BF-8CBD-4CA8-BD59-0FCB6BD3ECB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B83254-74E9-4D3E-A586-496609164F7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89FDC6-6E2A-4713-9569-6E871B5D2B4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5CF5775-7DE0-42FC-B25A-1B39C438FA2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AFC900-08BF-4826-B8FC-9D45EE61BE47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AA3B5B-F37A-4BB3-86FD-68CC6B50BCE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B1EDEF-DDDA-431C-8BFC-59C5D75975F1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72A501-A027-455E-9000-2995459EC09C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FB7F55-C5AE-4D19-9B45-B878901747B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72A501-A027-455E-9000-2995459EC09C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8377CD-6A17-4B15-AF85-0554AD492AC3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8377CD-6A17-4B15-AF85-0554AD492AC3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FFE46F-A5F7-420C-8DA2-927854CC9CFC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632B5C-4A0A-4A91-9FE9-43AD3918EF9B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B5FF12-E012-4F61-8C1B-007A99301A80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E67E43-060B-49B4-8029-C9D00B815C4F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1C3D6D-B930-4C71-B58A-C2FBC540B60B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E074A4-004C-43F9-AD12-668B752524AB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D9EAA6-9910-4CDA-88C1-B7FE33F7B775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A22F58-9070-4538-9A34-2BDE5E24C77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0CEF74A-627E-407F-9979-AE4505667B87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81AEB2-C7E8-4320-A694-4704C7DF79FE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E436D7-1B7C-4FD9-9F8E-D65E6A4CE0FB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7186BD-7BBC-4AB7-AACA-861A2A7272AC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63F231-5984-425F-AFE4-E3A48679C812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419273-E3AF-4EF2-9167-D08975ED1AB8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F310EF-D2B8-4FF4-AFD4-92EC43C5E3F0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CE34BB-ECE4-4ABC-BF2B-F798DB6B7133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360DA82-C163-4A4D-B7E1-B553E5280F96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FF17F1-3ED4-46CF-9B12-FACEB41B23E4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ECCF4C-1858-467D-8553-35BFBF1C842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9E2406-E708-42BF-9ED1-5B54BAAF5882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9E2406-E708-42BF-9ED1-5B54BAAF5882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C5CB2E-6F73-4A71-9D4F-39B7B38B3A34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C5CB2E-6F73-4A71-9D4F-39B7B38B3A34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C5CB2E-6F73-4A71-9D4F-39B7B38B3A34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C2434A-C331-45F3-BF0B-D72B62B589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7F5525-F65B-4DDF-81B9-110B3CA8A71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B62493-6EEB-4044-A3BE-A4F223D6333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9C5E35-2A61-457F-BE69-D933423A767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94793-5B85-490A-99CA-B48D4A1FAE3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67BF0F-E948-40FB-8310-1C4F28594931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A5825D-DA9F-441B-8E88-A295B6C0CA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2DE0D-3528-4563-811D-20D713061292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8DED1-2FE8-4F18-85BE-BF6CEF7172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79CB5-0C87-4B01-86F1-4DAAC1E2051E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CE2A2-D772-4B93-A35B-4393232304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74DE8-956E-4C55-9882-3313FB07F54D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A9349-B48B-41B4-A23D-F6660C880A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D5D024-7458-4D6D-8E6A-0B9541D3DF4A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C72B0E-EBA8-4114-BE25-1BC9D236AB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64CEC-3B14-4355-BF0E-610B18A74183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82536-3D0C-4A66-A426-44FF077A26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8D7C0A-B5AD-4BB6-A38C-A1C7F8C6CC01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6540E8-C800-4A90-A381-58617BD07A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131E6-9A5C-42CB-9557-35EBE3FFAF06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D4947-10F0-4767-826F-C28B62B896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329690-C263-4676-BA39-6DA438E6E9E5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86DD3E-7FB2-4C26-AFF0-042BC439EB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2024EF3-01E4-46DF-BB51-7F4262C3F081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57D0AF-CDE2-486C-9976-91E3384C2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 dirty="0">
              <a:latin typeface="+mn-lt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3B6494-6E7E-47DA-BBEB-300250E04429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A719CD-C7CC-4EA2-AA03-9A1C821E1D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2F9EEF62-4F53-4E0A-A57D-87BEAE31926B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46020365-5793-49EB-8AAC-0622EDE4DC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0" r:id="rId2"/>
    <p:sldLayoutId id="2147483936" r:id="rId3"/>
    <p:sldLayoutId id="2147483931" r:id="rId4"/>
    <p:sldLayoutId id="2147483937" r:id="rId5"/>
    <p:sldLayoutId id="2147483932" r:id="rId6"/>
    <p:sldLayoutId id="2147483938" r:id="rId7"/>
    <p:sldLayoutId id="2147483939" r:id="rId8"/>
    <p:sldLayoutId id="2147483940" r:id="rId9"/>
    <p:sldLayoutId id="2147483933" r:id="rId10"/>
    <p:sldLayoutId id="2147483934" r:id="rId11"/>
  </p:sldLayoutIdLst>
  <p:transition spd="slow">
    <p:fade/>
    <p:sndAc>
      <p:stSnd>
        <p:snd r:embed="rId13" name="chimes.wav"/>
      </p:stSnd>
    </p:sndAc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audio" Target="../media/audio3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audio" Target="../media/audio3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4" Type="http://schemas.openxmlformats.org/officeDocument/2006/relationships/audio" Target="../media/audio3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4" Type="http://schemas.openxmlformats.org/officeDocument/2006/relationships/audio" Target="../media/audio3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4" Type="http://schemas.openxmlformats.org/officeDocument/2006/relationships/audio" Target="../media/audio3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Relationship Id="rId4" Type="http://schemas.openxmlformats.org/officeDocument/2006/relationships/audio" Target="../media/audio3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4" Type="http://schemas.openxmlformats.org/officeDocument/2006/relationships/audio" Target="../media/audio3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4" Type="http://schemas.openxmlformats.org/officeDocument/2006/relationships/audio" Target="../media/audio3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4" Type="http://schemas.openxmlformats.org/officeDocument/2006/relationships/audio" Target="../media/audio3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audio" Target="../media/audio3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4" Type="http://schemas.openxmlformats.org/officeDocument/2006/relationships/audio" Target="../media/audio3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4" Type="http://schemas.openxmlformats.org/officeDocument/2006/relationships/audio" Target="../media/audio3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Relationship Id="rId4" Type="http://schemas.openxmlformats.org/officeDocument/2006/relationships/audio" Target="../media/audio3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Relationship Id="rId4" Type="http://schemas.openxmlformats.org/officeDocument/2006/relationships/audio" Target="../media/audio3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Relationship Id="rId4" Type="http://schemas.openxmlformats.org/officeDocument/2006/relationships/audio" Target="../media/audio3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Relationship Id="rId4" Type="http://schemas.openxmlformats.org/officeDocument/2006/relationships/audio" Target="../media/audio3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Relationship Id="rId4" Type="http://schemas.openxmlformats.org/officeDocument/2006/relationships/audio" Target="../media/audio3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Relationship Id="rId4" Type="http://schemas.openxmlformats.org/officeDocument/2006/relationships/audio" Target="../media/audio3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audio" Target="../media/audio3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Relationship Id="rId4" Type="http://schemas.openxmlformats.org/officeDocument/2006/relationships/audio" Target="../media/audio3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Relationship Id="rId4" Type="http://schemas.openxmlformats.org/officeDocument/2006/relationships/audio" Target="../media/audio3.wav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Relationship Id="rId4" Type="http://schemas.openxmlformats.org/officeDocument/2006/relationships/audio" Target="../media/audio3.wav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Relationship Id="rId4" Type="http://schemas.openxmlformats.org/officeDocument/2006/relationships/audio" Target="../media/audio3.wav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dirty="0" smtClean="0">
                <a:solidFill>
                  <a:schemeClr val="tx2">
                    <a:satMod val="130000"/>
                  </a:schemeClr>
                </a:solidFill>
              </a:rPr>
              <a:t>Figuras retóricas y tropos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Mrs. </a:t>
            </a:r>
            <a:r>
              <a:rPr lang="en-US" dirty="0" smtClean="0"/>
              <a:t>Llapur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G. Holmes Braddock Sr. High</a:t>
            </a:r>
            <a:endParaRPr lang="en-US" dirty="0"/>
          </a:p>
        </p:txBody>
      </p:sp>
    </p:spTree>
  </p:cSld>
  <p:clrMapOvr>
    <a:masterClrMapping/>
  </p:clrMapOvr>
  <p:transition spd="slow">
    <p:fad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Símil o comparación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581400"/>
            <a:ext cx="7404100" cy="1676400"/>
          </a:xfrm>
        </p:spPr>
        <p:txBody>
          <a:bodyPr/>
          <a:lstStyle/>
          <a:p>
            <a:pPr eaLnBrk="1" hangingPunct="1"/>
            <a:r>
              <a:rPr lang="es-ES_tradnl" dirty="0" smtClean="0"/>
              <a:t>(Expresa de una manera explícita la semejanza entre dos ideas valiéndose de las partículas </a:t>
            </a:r>
            <a:r>
              <a:rPr lang="es-ES_tradnl" b="1" dirty="0" smtClean="0"/>
              <a:t>como</a:t>
            </a:r>
            <a:r>
              <a:rPr lang="es-ES_tradnl" dirty="0" smtClean="0"/>
              <a:t> y </a:t>
            </a:r>
            <a:r>
              <a:rPr lang="es-ES_tradnl" b="1" dirty="0" smtClean="0"/>
              <a:t>cual.</a:t>
            </a:r>
            <a:r>
              <a:rPr lang="es-ES_tradnl" dirty="0" smtClean="0"/>
              <a:t>)</a:t>
            </a:r>
            <a:endParaRPr lang="en-US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152400"/>
            <a:ext cx="66294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 dirty="0"/>
              <a:t>... y Ie hice sentir el fierro</a:t>
            </a:r>
          </a:p>
          <a:p>
            <a:r>
              <a:rPr lang="es-ES" sz="2400" dirty="0"/>
              <a:t>y ya </a:t>
            </a:r>
            <a:r>
              <a:rPr lang="es-ES" sz="2400" dirty="0" smtClean="0"/>
              <a:t>salió </a:t>
            </a:r>
            <a:r>
              <a:rPr lang="es-ES" sz="2400" i="1" dirty="0"/>
              <a:t>como el perro</a:t>
            </a:r>
          </a:p>
          <a:p>
            <a:r>
              <a:rPr lang="es-ES" sz="2400" dirty="0" smtClean="0"/>
              <a:t>cuando Ie pisan la cola.</a:t>
            </a:r>
          </a:p>
          <a:p>
            <a:r>
              <a:rPr lang="es-ES" sz="2400" dirty="0" smtClean="0"/>
              <a:t>(José Hernández,</a:t>
            </a:r>
          </a:p>
          <a:p>
            <a:r>
              <a:rPr lang="es-ES" sz="2400" i="1" dirty="0" smtClean="0"/>
              <a:t>Martín Fierro)</a:t>
            </a:r>
            <a:r>
              <a:rPr lang="es-ES" sz="2400" dirty="0" smtClean="0">
                <a:latin typeface="Gill Sans MT" pitchFamily="34" charset="0"/>
              </a:rPr>
              <a:t>	</a:t>
            </a:r>
            <a:r>
              <a:rPr lang="en-US" sz="3000" dirty="0" smtClean="0">
                <a:latin typeface="Gill Sans MT" pitchFamily="34" charset="0"/>
              </a:rPr>
              <a:t> </a:t>
            </a:r>
          </a:p>
          <a:p>
            <a:r>
              <a:rPr lang="en-US" sz="3000" dirty="0" smtClean="0">
                <a:latin typeface="Gill Sans MT" pitchFamily="34" charset="0"/>
              </a:rPr>
              <a:t>___________</a:t>
            </a:r>
            <a:endParaRPr lang="en-US" sz="3000" dirty="0">
              <a:latin typeface="Gill Sans MT" pitchFamily="34" charset="0"/>
            </a:endParaRPr>
          </a:p>
          <a:p>
            <a:r>
              <a:rPr lang="es-ES_tradnl" sz="2400" dirty="0">
                <a:latin typeface="Gill Sans MT" pitchFamily="34" charset="0"/>
              </a:rPr>
              <a:t>Y todo en la memoria se rompía,</a:t>
            </a:r>
            <a:br>
              <a:rPr lang="es-ES_tradnl" sz="2400" dirty="0">
                <a:latin typeface="Gill Sans MT" pitchFamily="34" charset="0"/>
              </a:rPr>
            </a:br>
            <a:r>
              <a:rPr lang="es-ES_tradnl" sz="2400" i="1" dirty="0">
                <a:latin typeface="Gill Sans MT" pitchFamily="34" charset="0"/>
              </a:rPr>
              <a:t>tal</a:t>
            </a:r>
            <a:r>
              <a:rPr lang="es-ES_tradnl" sz="2400" dirty="0">
                <a:latin typeface="Gill Sans MT" pitchFamily="34" charset="0"/>
              </a:rPr>
              <a:t> una pompa de jabón al viento.</a:t>
            </a:r>
            <a:endParaRPr lang="en-US" sz="24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876800"/>
            <a:ext cx="7497763" cy="1371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Ironía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505200"/>
            <a:ext cx="7315200" cy="1066800"/>
          </a:xfrm>
        </p:spPr>
        <p:txBody>
          <a:bodyPr/>
          <a:lstStyle/>
          <a:p>
            <a:pPr eaLnBrk="1" hangingPunct="1"/>
            <a:r>
              <a:rPr lang="es-ES_tradnl" dirty="0" smtClean="0"/>
              <a:t>(Da a entender lo contrario de lo que se dice)</a:t>
            </a:r>
            <a:endParaRPr lang="en-US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219200" y="685800"/>
            <a:ext cx="7924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800" dirty="0">
                <a:latin typeface="Gill Sans MT" pitchFamily="34" charset="0"/>
              </a:rPr>
              <a:t>¿Y quién duda que tenemos </a:t>
            </a:r>
            <a:r>
              <a:rPr lang="es-ES_tradnl" sz="2800" dirty="0" smtClean="0">
                <a:latin typeface="Gill Sans MT" pitchFamily="34" charset="0"/>
              </a:rPr>
              <a:t>libertad </a:t>
            </a:r>
            <a:r>
              <a:rPr lang="es-ES_tradnl" sz="2800" dirty="0">
                <a:latin typeface="Gill Sans MT" pitchFamily="34" charset="0"/>
              </a:rPr>
              <a:t>de imprenta?</a:t>
            </a:r>
            <a:br>
              <a:rPr lang="es-ES_tradnl" sz="2800" dirty="0">
                <a:latin typeface="Gill Sans MT" pitchFamily="34" charset="0"/>
              </a:rPr>
            </a:br>
            <a:r>
              <a:rPr lang="es-ES_tradnl" sz="2800" dirty="0">
                <a:latin typeface="Gill Sans MT" pitchFamily="34" charset="0"/>
              </a:rPr>
              <a:t>¿Que quieres imprimir una esquela de muerto;</a:t>
            </a:r>
            <a:br>
              <a:rPr lang="es-ES_tradnl" sz="2800" dirty="0">
                <a:latin typeface="Gill Sans MT" pitchFamily="34" charset="0"/>
              </a:rPr>
            </a:br>
            <a:r>
              <a:rPr lang="es-ES_tradnl" sz="2800" dirty="0">
                <a:latin typeface="Gill Sans MT" pitchFamily="34" charset="0"/>
              </a:rPr>
              <a:t>más todavía, una tarjeta con todo tu nombre y </a:t>
            </a:r>
            <a:br>
              <a:rPr lang="es-ES_tradnl" sz="2800" dirty="0">
                <a:latin typeface="Gill Sans MT" pitchFamily="34" charset="0"/>
              </a:rPr>
            </a:br>
            <a:r>
              <a:rPr lang="es-ES_tradnl" sz="2800" dirty="0">
                <a:latin typeface="Gill Sans MT" pitchFamily="34" charset="0"/>
              </a:rPr>
              <a:t>tu apellido bien especificado? Nadie te lo estorba.</a:t>
            </a: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0"/>
            <a:ext cx="7497763" cy="10668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Sarcasmo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3352800"/>
            <a:ext cx="7010400" cy="2057400"/>
          </a:xfrm>
        </p:spPr>
        <p:txBody>
          <a:bodyPr>
            <a:normAutofit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s-ES_tradnl" sz="2600" dirty="0" smtClean="0">
                <a:latin typeface="Times New Roman" pitchFamily="18" charset="0"/>
                <a:cs typeface="Times New Roman" pitchFamily="18" charset="0"/>
              </a:rPr>
              <a:t>(Mofa humillante que lastima, que hace escarnio porque “muerde la carne” en sentido figurado. La función de este recurso literario es 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la de zaherir, únicamente por el perverso placer de causar un daño moral a alguien.)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371600" y="152400"/>
            <a:ext cx="75438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3">
              <a:buNone/>
            </a:pPr>
            <a:endParaRPr lang="es-ES" sz="2600" dirty="0" smtClean="0"/>
          </a:p>
          <a:p>
            <a:pPr lvl="3">
              <a:buNone/>
            </a:pPr>
            <a:r>
              <a:rPr lang="es-ES" sz="2600" dirty="0" smtClean="0"/>
              <a:t>Érase</a:t>
            </a:r>
            <a:r>
              <a:rPr lang="es-ES" sz="2600" dirty="0" smtClean="0"/>
              <a:t> un hombre a una nariz pegado</a:t>
            </a:r>
          </a:p>
          <a:p>
            <a:pPr lvl="3">
              <a:buNone/>
            </a:pPr>
            <a:r>
              <a:rPr lang="es-ES" sz="2600" dirty="0" smtClean="0"/>
              <a:t>Érase</a:t>
            </a:r>
            <a:r>
              <a:rPr lang="es-ES" sz="2600" dirty="0" smtClean="0"/>
              <a:t> una nariz superlativa (…)</a:t>
            </a:r>
          </a:p>
          <a:p>
            <a:pPr lvl="3">
              <a:buNone/>
            </a:pPr>
            <a:r>
              <a:rPr lang="es-ES" sz="2600" dirty="0" smtClean="0"/>
              <a:t>Érase</a:t>
            </a:r>
            <a:r>
              <a:rPr lang="es-ES" sz="2600" dirty="0" smtClean="0"/>
              <a:t> un peje espada muy barbado</a:t>
            </a:r>
          </a:p>
          <a:p>
            <a:pPr lvl="3">
              <a:buNone/>
            </a:pPr>
            <a:r>
              <a:rPr lang="es-ES" sz="2600" dirty="0" smtClean="0"/>
              <a:t>Érase</a:t>
            </a:r>
            <a:r>
              <a:rPr lang="es-ES" sz="2600" dirty="0" smtClean="0"/>
              <a:t> un elefante boca arriba (…)</a:t>
            </a:r>
          </a:p>
          <a:p>
            <a:pPr lvl="3">
              <a:buNone/>
            </a:pPr>
            <a:r>
              <a:rPr lang="es-ES" sz="2600" dirty="0" smtClean="0"/>
              <a:t>Érase</a:t>
            </a:r>
            <a:r>
              <a:rPr lang="es-ES" sz="2600" dirty="0" smtClean="0"/>
              <a:t> una pirámide de Egipto;</a:t>
            </a:r>
          </a:p>
          <a:p>
            <a:pPr lvl="3">
              <a:buNone/>
            </a:pPr>
            <a:r>
              <a:rPr lang="es-ES" sz="2600" dirty="0" smtClean="0"/>
              <a:t>Las doce tribus de narices era…</a:t>
            </a:r>
            <a:endParaRPr lang="es-ES" sz="2600" dirty="0"/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Sinestesia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86200"/>
            <a:ext cx="6934200" cy="1371600"/>
          </a:xfrm>
        </p:spPr>
        <p:txBody>
          <a:bodyPr/>
          <a:lstStyle/>
          <a:p>
            <a:pPr eaLnBrk="1" hangingPunct="1"/>
            <a:r>
              <a:rPr lang="es-ES_tradnl" sz="2800" dirty="0" smtClean="0"/>
              <a:t>(Tropo que consiste en unir dos imágenes o sensaciones procedentes de dos diferentes sentidos sensoriales.)</a:t>
            </a:r>
            <a:endParaRPr lang="en-US" sz="28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219200" y="457200"/>
            <a:ext cx="7696200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000" dirty="0"/>
              <a:t>Bajo la </a:t>
            </a:r>
            <a:r>
              <a:rPr lang="es-ES" sz="2000" dirty="0" smtClean="0"/>
              <a:t>sensación </a:t>
            </a:r>
            <a:r>
              <a:rPr lang="es-ES" sz="2000" dirty="0"/>
              <a:t>del cloroformo</a:t>
            </a:r>
          </a:p>
          <a:p>
            <a:r>
              <a:rPr lang="es-ES" sz="2000" dirty="0"/>
              <a:t>me hacen temblar con alarido interno</a:t>
            </a:r>
          </a:p>
          <a:p>
            <a:r>
              <a:rPr lang="es-ES" sz="2000" dirty="0"/>
              <a:t>la luz de acuario de un </a:t>
            </a:r>
            <a:r>
              <a:rPr lang="es-ES" sz="2000" dirty="0" smtClean="0"/>
              <a:t>jardín </a:t>
            </a:r>
            <a:r>
              <a:rPr lang="es-ES" sz="2000" dirty="0"/>
              <a:t>moderno,</a:t>
            </a:r>
          </a:p>
          <a:p>
            <a:r>
              <a:rPr lang="es-ES" sz="2000" dirty="0"/>
              <a:t>y el </a:t>
            </a:r>
            <a:r>
              <a:rPr lang="es-ES" sz="2000" i="1" dirty="0"/>
              <a:t>amarillo olor del cloroformo.</a:t>
            </a:r>
          </a:p>
          <a:p>
            <a:pPr lvl="2"/>
            <a:r>
              <a:rPr lang="es-ES" sz="2000" dirty="0" smtClean="0"/>
              <a:t>(Ramón del Valle-Inclán,</a:t>
            </a:r>
          </a:p>
          <a:p>
            <a:pPr lvl="2"/>
            <a:r>
              <a:rPr lang="es-ES" sz="2000" dirty="0" smtClean="0"/>
              <a:t>«Rosa del sanatorio»)</a:t>
            </a:r>
          </a:p>
          <a:p>
            <a:r>
              <a:rPr lang="en-US" sz="2000" dirty="0" smtClean="0">
                <a:latin typeface="Gill Sans MT" pitchFamily="34" charset="0"/>
              </a:rPr>
              <a:t>___________</a:t>
            </a:r>
          </a:p>
          <a:p>
            <a:endParaRPr lang="en-US" sz="2000" dirty="0">
              <a:latin typeface="Gill Sans MT" pitchFamily="34" charset="0"/>
            </a:endParaRPr>
          </a:p>
          <a:p>
            <a:r>
              <a:rPr lang="es-ES_tradnl" sz="2400" dirty="0">
                <a:latin typeface="Gill Sans MT" pitchFamily="34" charset="0"/>
              </a:rPr>
              <a:t>¡Qué tristeza de olor de jazmín</a:t>
            </a:r>
            <a:r>
              <a:rPr lang="es-ES_tradnl" sz="2400" dirty="0" smtClean="0">
                <a:latin typeface="Gill Sans MT" pitchFamily="34" charset="0"/>
              </a:rPr>
              <a:t>!</a:t>
            </a:r>
          </a:p>
          <a:p>
            <a:endParaRPr lang="en-US" sz="3000" dirty="0" smtClean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Paralelismo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276600"/>
            <a:ext cx="7404100" cy="2286000"/>
          </a:xfrm>
        </p:spPr>
        <p:txBody>
          <a:bodyPr/>
          <a:lstStyle/>
          <a:p>
            <a:pPr eaLnBrk="1" hangingPunct="1"/>
            <a:r>
              <a:rPr lang="es-ES_tradnl" sz="2800" dirty="0" smtClean="0"/>
              <a:t>(Repetición de idénticas estructuras sintácticas y también a veces de palabras. Es muy habitual, que esta figura literaria coincida con la aparición de otras, tales como la anáfora, la </a:t>
            </a:r>
            <a:r>
              <a:rPr lang="es-ES_tradnl" sz="2800" dirty="0" smtClean="0"/>
              <a:t>epífora</a:t>
            </a:r>
            <a:r>
              <a:rPr lang="es-ES_tradnl" sz="2800" dirty="0" smtClean="0"/>
              <a:t>, etc.)</a:t>
            </a:r>
          </a:p>
          <a:p>
            <a:pPr eaLnBrk="1" hangingPunct="1"/>
            <a:endParaRPr lang="es-ES_tradnl" sz="28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295400" y="152400"/>
            <a:ext cx="7620000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800" dirty="0">
                <a:latin typeface="Gill Sans MT" pitchFamily="34" charset="0"/>
              </a:rPr>
              <a:t>A sus suspiros, sorda</a:t>
            </a:r>
          </a:p>
          <a:p>
            <a:r>
              <a:rPr lang="es-ES_tradnl" sz="2800" dirty="0">
                <a:latin typeface="Gill Sans MT" pitchFamily="34" charset="0"/>
              </a:rPr>
              <a:t>A sus ruegos, terrible</a:t>
            </a:r>
          </a:p>
          <a:p>
            <a:r>
              <a:rPr lang="es-ES_tradnl" sz="2800" dirty="0">
                <a:latin typeface="Gill Sans MT" pitchFamily="34" charset="0"/>
              </a:rPr>
              <a:t>A sus promesas, roca.</a:t>
            </a:r>
          </a:p>
          <a:p>
            <a:r>
              <a:rPr lang="es-ES_tradnl" sz="2800" dirty="0">
                <a:latin typeface="Gill Sans MT" pitchFamily="34" charset="0"/>
              </a:rPr>
              <a:t>__________</a:t>
            </a:r>
          </a:p>
          <a:p>
            <a:r>
              <a:rPr lang="es-ES_tradnl" sz="2600" dirty="0">
                <a:latin typeface="Gill Sans MT" pitchFamily="34" charset="0"/>
              </a:rPr>
              <a:t>Y la carne que </a:t>
            </a:r>
            <a:r>
              <a:rPr lang="es-ES_tradnl" sz="2600" dirty="0">
                <a:latin typeface="Gill Sans MT" pitchFamily="34" charset="0"/>
              </a:rPr>
              <a:t>tenta</a:t>
            </a:r>
            <a:r>
              <a:rPr lang="es-ES_tradnl" sz="2600" dirty="0">
                <a:latin typeface="Gill Sans MT" pitchFamily="34" charset="0"/>
              </a:rPr>
              <a:t> con sus frescos racimos</a:t>
            </a:r>
          </a:p>
          <a:p>
            <a:r>
              <a:rPr lang="es-ES_tradnl" sz="2600" dirty="0">
                <a:latin typeface="Gill Sans MT" pitchFamily="34" charset="0"/>
              </a:rPr>
              <a:t>Y la tumba que aguarda con su fúnebres ramos</a:t>
            </a: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Enumeración 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276600"/>
            <a:ext cx="7404100" cy="2286000"/>
          </a:xfrm>
        </p:spPr>
        <p:txBody>
          <a:bodyPr/>
          <a:lstStyle/>
          <a:p>
            <a:pPr eaLnBrk="1" hangingPunct="1"/>
            <a:r>
              <a:rPr lang="es-ES_tradnl" sz="2800" dirty="0" smtClean="0"/>
              <a:t>(Se trata de la división de un tema por sus partes, las cuales se expresan en detalle. Estos detalles van en contacto, ordenados mediante asíndeton o polisíndeton.)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28800" y="914400"/>
            <a:ext cx="6477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800" dirty="0">
                <a:latin typeface="Gill Sans MT" pitchFamily="34" charset="0"/>
              </a:rPr>
              <a:t>Que nos importan </a:t>
            </a:r>
            <a:r>
              <a:rPr lang="es-ES_tradnl" sz="2800" b="1" dirty="0">
                <a:latin typeface="Gill Sans MT" pitchFamily="34" charset="0"/>
              </a:rPr>
              <a:t>fuerzas, guardas, criados, murallas, fortalecidas almenas para amor</a:t>
            </a:r>
            <a:r>
              <a:rPr lang="es-ES_tradnl" sz="2800" dirty="0">
                <a:latin typeface="Gill Sans MT" pitchFamily="34" charset="0"/>
              </a:rPr>
              <a:t>, que la de un niño hasta los muros penetra.</a:t>
            </a:r>
            <a:endParaRPr lang="es-ES_tradnl" sz="26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Encabalgamiento 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505200"/>
            <a:ext cx="7404100" cy="1600200"/>
          </a:xfrm>
        </p:spPr>
        <p:txBody>
          <a:bodyPr/>
          <a:lstStyle/>
          <a:p>
            <a:pPr eaLnBrk="1" hangingPunct="1"/>
            <a:r>
              <a:rPr lang="es-ES_tradnl" sz="2800" dirty="0" smtClean="0"/>
              <a:t>(Efecto poético que consiste en cortar una frase inacabada al final del verso y continuarla en el siguiente verso.)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28800" y="914400"/>
            <a:ext cx="64770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800" dirty="0">
                <a:latin typeface="Gill Sans MT" pitchFamily="34" charset="0"/>
              </a:rPr>
              <a:t>Bien como la </a:t>
            </a:r>
            <a:r>
              <a:rPr lang="es-ES_tradnl" sz="2800" dirty="0">
                <a:latin typeface="Gill Sans MT" pitchFamily="34" charset="0"/>
              </a:rPr>
              <a:t>ñudosa</a:t>
            </a:r>
            <a:endParaRPr lang="es-ES_tradnl" sz="2800" dirty="0">
              <a:latin typeface="Gill Sans MT" pitchFamily="34" charset="0"/>
            </a:endParaRPr>
          </a:p>
          <a:p>
            <a:r>
              <a:rPr lang="es-ES_tradnl" sz="2800" dirty="0">
                <a:latin typeface="Gill Sans MT" pitchFamily="34" charset="0"/>
              </a:rPr>
              <a:t>carrasca, en alto risco desmochada</a:t>
            </a:r>
          </a:p>
          <a:p>
            <a:r>
              <a:rPr lang="es-ES_tradnl" sz="2800" dirty="0">
                <a:latin typeface="Gill Sans MT" pitchFamily="34" charset="0"/>
              </a:rPr>
              <a:t>con hacha poderosa</a:t>
            </a:r>
          </a:p>
          <a:p>
            <a:r>
              <a:rPr lang="es-ES_tradnl" sz="2800" dirty="0">
                <a:latin typeface="Gill Sans MT" pitchFamily="34" charset="0"/>
              </a:rPr>
              <a:t>de ser desplazada</a:t>
            </a:r>
          </a:p>
          <a:p>
            <a:r>
              <a:rPr lang="es-ES_tradnl" sz="2800" dirty="0">
                <a:latin typeface="Gill Sans MT" pitchFamily="34" charset="0"/>
              </a:rPr>
              <a:t>del hierro, torna…</a:t>
            </a:r>
            <a:endParaRPr lang="es-ES_tradnl" sz="26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400" b="1" dirty="0" smtClean="0"/>
              <a:t>Epifanía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276600"/>
            <a:ext cx="7404100" cy="2209800"/>
          </a:xfrm>
        </p:spPr>
        <p:txBody>
          <a:bodyPr/>
          <a:lstStyle/>
          <a:p>
            <a:r>
              <a:rPr lang="en-US" sz="2400" dirty="0" smtClean="0"/>
              <a:t>Es </a:t>
            </a:r>
            <a:r>
              <a:rPr lang="es-ES" sz="2400" dirty="0" smtClean="0"/>
              <a:t>una experiencia cumbre durante la manifestación física de una deidad. En “En una tempestad” el hablante de José María Heredia tiene una </a:t>
            </a:r>
            <a:r>
              <a:rPr lang="es-ES" sz="2400" b="1" dirty="0" smtClean="0"/>
              <a:t>_______</a:t>
            </a:r>
            <a:r>
              <a:rPr lang="es-ES" sz="2400" dirty="0" smtClean="0"/>
              <a:t> cuando enfrenta cara a cara el poder del Señor durante el huracán.</a:t>
            </a:r>
            <a:endParaRPr lang="en-US" sz="24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295400" y="914400"/>
            <a:ext cx="7391400" cy="264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800" dirty="0"/>
              <a:t>“. . . Yo en ti me elevo/ al trono del Señor . ..”</a:t>
            </a:r>
          </a:p>
          <a:p>
            <a:endParaRPr lang="en-US" sz="2800" dirty="0"/>
          </a:p>
          <a:p>
            <a:r>
              <a:rPr lang="es-ES" sz="2800" dirty="0"/>
              <a:t>“. . . Ferviente lloro/ desciende por mis pálidas mejillas, y su alta majestad trémulo adoro.”</a:t>
            </a:r>
            <a:endParaRPr lang="en-US" sz="2800" dirty="0"/>
          </a:p>
          <a:p>
            <a:endParaRPr lang="es-ES_tradnl" sz="26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Reduplicación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733800"/>
            <a:ext cx="7404100" cy="1600200"/>
          </a:xfrm>
        </p:spPr>
        <p:txBody>
          <a:bodyPr/>
          <a:lstStyle/>
          <a:p>
            <a:pPr eaLnBrk="1" hangingPunct="1"/>
            <a:r>
              <a:rPr lang="es-ES_tradnl" sz="2400" dirty="0" smtClean="0"/>
              <a:t>(Repetición inmediata de una misma palabra en un verso o frase. Las palabras repetidas están claramente vinculadas a una misma unidad de sentido.)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28800" y="914400"/>
            <a:ext cx="6477000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800" dirty="0">
                <a:latin typeface="Gill Sans MT" pitchFamily="34" charset="0"/>
              </a:rPr>
              <a:t>El mar estaba azul, azul</a:t>
            </a:r>
          </a:p>
          <a:p>
            <a:r>
              <a:rPr lang="es-ES_tradnl" sz="2800" dirty="0" smtClean="0">
                <a:latin typeface="Gill Sans MT" pitchFamily="34" charset="0"/>
              </a:rPr>
              <a:t>-----------------</a:t>
            </a:r>
          </a:p>
          <a:p>
            <a:r>
              <a:rPr lang="es-ES_tradnl" sz="2800" dirty="0" smtClean="0">
                <a:latin typeface="Gill Sans MT" pitchFamily="34" charset="0"/>
              </a:rPr>
              <a:t>Con la cara blanca, blanca</a:t>
            </a:r>
          </a:p>
          <a:p>
            <a:r>
              <a:rPr lang="es-ES_tradnl" sz="2800" dirty="0" smtClean="0">
                <a:latin typeface="Gill Sans MT" pitchFamily="34" charset="0"/>
              </a:rPr>
              <a:t>------------------</a:t>
            </a:r>
          </a:p>
          <a:p>
            <a:r>
              <a:rPr lang="es-ES_tradnl" sz="2800" dirty="0" smtClean="0">
                <a:latin typeface="Gill Sans MT" pitchFamily="34" charset="0"/>
              </a:rPr>
              <a:t>Vete, vete, no me esperes</a:t>
            </a:r>
            <a:endParaRPr lang="es-ES_tradnl" sz="2800" dirty="0">
              <a:latin typeface="Gill Sans MT" pitchFamily="34" charset="0"/>
            </a:endParaRPr>
          </a:p>
          <a:p>
            <a:endParaRPr lang="es-ES_tradnl" sz="26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Conduplicación (anadiplosis) 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581400"/>
            <a:ext cx="7404100" cy="1600200"/>
          </a:xfrm>
        </p:spPr>
        <p:txBody>
          <a:bodyPr/>
          <a:lstStyle/>
          <a:p>
            <a:pPr eaLnBrk="1" hangingPunct="1"/>
            <a:r>
              <a:rPr lang="es-ES_tradnl" sz="1800" dirty="0" smtClean="0"/>
              <a:t>(Repetición en serie de palabras que terminan en un verso y comienzan en el próximo. Duplicación de términos encadenados. </a:t>
            </a:r>
            <a:r>
              <a:rPr lang="es-ES_tradnl" sz="1800" i="1" dirty="0" smtClean="0"/>
              <a:t>Algunas veces</a:t>
            </a:r>
            <a:r>
              <a:rPr lang="es-ES_tradnl" sz="1800" dirty="0" smtClean="0"/>
              <a:t>, las palabras repetidas pueden estar en el mismo verso, pero no es una reduplicación, es una anadiplosis porque la palabra repetida contempla un segundo ámbito temporal.)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28800" y="304801"/>
            <a:ext cx="6477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latin typeface="Gill Sans MT" pitchFamily="34" charset="0"/>
              </a:rPr>
              <a:t>Todo pasa y todo queda</a:t>
            </a:r>
          </a:p>
          <a:p>
            <a:r>
              <a:rPr lang="es-ES_tradnl" sz="1600" dirty="0">
                <a:latin typeface="Gill Sans MT" pitchFamily="34" charset="0"/>
              </a:rPr>
              <a:t>pero lo nuestro es pasar,</a:t>
            </a:r>
          </a:p>
          <a:p>
            <a:r>
              <a:rPr lang="es-ES_tradnl" sz="1600" dirty="0">
                <a:latin typeface="Gill Sans MT" pitchFamily="34" charset="0"/>
              </a:rPr>
              <a:t>pasar haciendo caminos,</a:t>
            </a:r>
          </a:p>
          <a:p>
            <a:r>
              <a:rPr lang="es-ES_tradnl" sz="1600" dirty="0">
                <a:latin typeface="Gill Sans MT" pitchFamily="34" charset="0"/>
              </a:rPr>
              <a:t>caminos sobre la mar</a:t>
            </a:r>
            <a:r>
              <a:rPr lang="es-ES_tradnl" sz="1600" dirty="0" smtClean="0">
                <a:latin typeface="Gill Sans MT" pitchFamily="34" charset="0"/>
              </a:rPr>
              <a:t>.</a:t>
            </a:r>
          </a:p>
          <a:p>
            <a:r>
              <a:rPr lang="es-ES_tradnl" sz="1600" dirty="0" smtClean="0">
                <a:latin typeface="Gill Sans MT" pitchFamily="34" charset="0"/>
              </a:rPr>
              <a:t>--------------</a:t>
            </a:r>
          </a:p>
          <a:p>
            <a:r>
              <a:rPr lang="es-ES_tradnl" sz="1600" dirty="0" smtClean="0">
                <a:latin typeface="Gill Sans MT" pitchFamily="34" charset="0"/>
              </a:rPr>
              <a:t>… del olvido del amor, amor nacía. </a:t>
            </a:r>
          </a:p>
          <a:p>
            <a:r>
              <a:rPr lang="es-ES_tradnl" sz="1600" dirty="0" smtClean="0">
                <a:latin typeface="Gill Sans MT" pitchFamily="34" charset="0"/>
              </a:rPr>
              <a:t>--------------</a:t>
            </a:r>
          </a:p>
          <a:p>
            <a:r>
              <a:rPr lang="es-ES" sz="1600" dirty="0" smtClean="0"/>
              <a:t>Pese a que ella le suplicaba, Juan se fue, se fue y no ha vuelto nunca más</a:t>
            </a:r>
          </a:p>
          <a:p>
            <a:r>
              <a:rPr lang="es-ES" sz="1600" dirty="0" smtClean="0"/>
              <a:t>---------------</a:t>
            </a:r>
          </a:p>
          <a:p>
            <a:r>
              <a:rPr lang="es-ES" sz="1600" dirty="0" smtClean="0"/>
              <a:t>Si es tu deseo vete, vete pero no vuelvas.</a:t>
            </a:r>
            <a:endParaRPr lang="es-ES_tradnl" sz="16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2578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Elipsis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048000"/>
            <a:ext cx="7404100" cy="1752600"/>
          </a:xfrm>
        </p:spPr>
        <p:txBody>
          <a:bodyPr/>
          <a:lstStyle/>
          <a:p>
            <a:pPr eaLnBrk="1" hangingPunct="1"/>
            <a:r>
              <a:rPr lang="es-ES_tradnl" sz="2000" dirty="0" smtClean="0"/>
              <a:t>Suprime elementos de la frase (sin perjuicio de la claridad), dotándola de brevedad, energía, rapidez y poder sugestivo. </a:t>
            </a:r>
          </a:p>
          <a:p>
            <a:pPr eaLnBrk="1" hangingPunct="1"/>
            <a:r>
              <a:rPr lang="es-ES" sz="2000" dirty="0" smtClean="0"/>
              <a:t>Es muy frecuente la omisión del verbo ser; en la lengua literaria este recurso literario caracteriza el conceptismo barroco de Quevedo y Gracián.</a:t>
            </a:r>
            <a:endParaRPr lang="en-US" sz="20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152400"/>
            <a:ext cx="6629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3200" dirty="0">
                <a:latin typeface="Gill Sans MT" pitchFamily="34" charset="0"/>
              </a:rPr>
              <a:t>Por una mirada, un mundo;</a:t>
            </a:r>
            <a:br>
              <a:rPr lang="es-ES_tradnl" sz="3200" dirty="0">
                <a:latin typeface="Gill Sans MT" pitchFamily="34" charset="0"/>
              </a:rPr>
            </a:br>
            <a:r>
              <a:rPr lang="es-ES_tradnl" sz="3200" dirty="0">
                <a:latin typeface="Gill Sans MT" pitchFamily="34" charset="0"/>
              </a:rPr>
              <a:t>por una sonrisa, un cielo;</a:t>
            </a:r>
            <a:br>
              <a:rPr lang="es-ES_tradnl" sz="3200" dirty="0">
                <a:latin typeface="Gill Sans MT" pitchFamily="34" charset="0"/>
              </a:rPr>
            </a:br>
            <a:r>
              <a:rPr lang="es-ES_tradnl" sz="3200" dirty="0">
                <a:latin typeface="Gill Sans MT" pitchFamily="34" charset="0"/>
              </a:rPr>
              <a:t>por un beso. . . ¡yo no sé</a:t>
            </a:r>
            <a:br>
              <a:rPr lang="es-ES_tradnl" sz="3200" dirty="0">
                <a:latin typeface="Gill Sans MT" pitchFamily="34" charset="0"/>
              </a:rPr>
            </a:br>
            <a:r>
              <a:rPr lang="es-ES_tradnl" sz="3200" dirty="0">
                <a:latin typeface="Gill Sans MT" pitchFamily="34" charset="0"/>
              </a:rPr>
              <a:t>qué te diera por un beso!</a:t>
            </a: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Epanadiplisis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581400"/>
            <a:ext cx="7404100" cy="1600200"/>
          </a:xfrm>
        </p:spPr>
        <p:txBody>
          <a:bodyPr/>
          <a:lstStyle/>
          <a:p>
            <a:pPr eaLnBrk="1" hangingPunct="1"/>
            <a:r>
              <a:rPr lang="es-ES" sz="1800" dirty="0" smtClean="0"/>
              <a:t>Figura retórica que consiste en empezar y terminar una misma frase con una misma palabra</a:t>
            </a:r>
            <a:endParaRPr lang="es-ES_tradnl" sz="18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28800" y="304801"/>
            <a:ext cx="6477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000" dirty="0" smtClean="0"/>
              <a:t>“…solo entre los muertos, para siempre solo.”</a:t>
            </a:r>
          </a:p>
          <a:p>
            <a:r>
              <a:rPr lang="es-ES" sz="2000" dirty="0" smtClean="0"/>
              <a:t>				PABLO NERUDA</a:t>
            </a:r>
          </a:p>
          <a:p>
            <a:endParaRPr lang="es-ES" sz="2000" dirty="0" smtClean="0"/>
          </a:p>
          <a:p>
            <a:r>
              <a:rPr lang="es-ES" sz="2000" dirty="0" smtClean="0"/>
              <a:t>Verde que te quiero verde</a:t>
            </a:r>
          </a:p>
          <a:p>
            <a:r>
              <a:rPr lang="es-ES" sz="2000" dirty="0" smtClean="0"/>
              <a:t>			Federico García Lorca</a:t>
            </a:r>
            <a:endParaRPr lang="es-ES" sz="2000" dirty="0"/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Alegoría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3886200"/>
            <a:ext cx="7696200" cy="1295400"/>
          </a:xfrm>
        </p:spPr>
        <p:txBody>
          <a:bodyPr/>
          <a:lstStyle/>
          <a:p>
            <a:pPr>
              <a:buNone/>
            </a:pPr>
            <a:r>
              <a:rPr lang="es-ES_tradnl" sz="1800" dirty="0" smtClean="0"/>
              <a:t>	(Es una metáfora continuada a lo largo de una composición o de una parte de ella. </a:t>
            </a:r>
            <a:r>
              <a:rPr lang="es-ES" sz="1800" dirty="0" smtClean="0"/>
              <a:t>Ejemplo: la obra de teatro, </a:t>
            </a:r>
            <a:r>
              <a:rPr lang="es-ES" sz="1800" i="1" dirty="0" smtClean="0"/>
              <a:t>El gran teatro del mundo </a:t>
            </a:r>
            <a:r>
              <a:rPr lang="es-ES" sz="1800" dirty="0" smtClean="0"/>
              <a:t>de Pedro Calderón de la Barca</a:t>
            </a:r>
            <a:r>
              <a:rPr lang="es-ES" sz="1800" i="1" dirty="0" smtClean="0"/>
              <a:t> es </a:t>
            </a:r>
            <a:r>
              <a:rPr lang="es-ES" sz="1800" dirty="0" smtClean="0"/>
              <a:t>una ___________</a:t>
            </a:r>
            <a:r>
              <a:rPr lang="es-ES" sz="1800" i="1" dirty="0" smtClean="0"/>
              <a:t> </a:t>
            </a:r>
            <a:r>
              <a:rPr lang="es-ES" sz="1800" dirty="0" smtClean="0"/>
              <a:t>porque la vida es como un teatro y los seres humanos somos los </a:t>
            </a:r>
            <a:r>
              <a:rPr lang="en-US" sz="1800" dirty="0" smtClean="0"/>
              <a:t>actores</a:t>
            </a:r>
            <a:r>
              <a:rPr lang="en-US" sz="1800" dirty="0" smtClean="0"/>
              <a:t>.</a:t>
            </a:r>
            <a:r>
              <a:rPr lang="es-ES_tradnl" sz="1800" dirty="0" smtClean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47800" y="914400"/>
            <a:ext cx="74676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800" dirty="0">
                <a:latin typeface="Gill Sans MT" pitchFamily="34" charset="0"/>
              </a:rPr>
              <a:t>La nave del corazón, combatida por los vientos de las pasiones turbulentas, se estrella en las rocas del vicio; pero si es llevada por suave soplo de la virtud, </a:t>
            </a:r>
            <a:r>
              <a:rPr lang="es-ES_tradnl" sz="2800" dirty="0" smtClean="0">
                <a:latin typeface="Gill Sans MT" pitchFamily="34" charset="0"/>
              </a:rPr>
              <a:t>arribará </a:t>
            </a:r>
            <a:r>
              <a:rPr lang="es-ES_tradnl" sz="2800" dirty="0">
                <a:latin typeface="Gill Sans MT" pitchFamily="34" charset="0"/>
              </a:rPr>
              <a:t>segura al puerto de la inmortalidad.</a:t>
            </a:r>
            <a:endParaRPr lang="es-ES_tradnl" sz="26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87680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Parábola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819400"/>
            <a:ext cx="7696200" cy="2362200"/>
          </a:xfrm>
        </p:spPr>
        <p:txBody>
          <a:bodyPr/>
          <a:lstStyle/>
          <a:p>
            <a:pPr>
              <a:buNone/>
            </a:pPr>
            <a:r>
              <a:rPr lang="es-ES" sz="2000" dirty="0" smtClean="0"/>
              <a:t>	(Es una alegoría que tiene intención didáctica (una enseñanza o lección moral). La alegoría y ___________</a:t>
            </a:r>
            <a:r>
              <a:rPr lang="es-ES" sz="2000" u="sng" dirty="0" smtClean="0"/>
              <a:t> </a:t>
            </a:r>
            <a:r>
              <a:rPr lang="es-ES" sz="2000" dirty="0" smtClean="0"/>
              <a:t> facilitan la comprensión de los conceptos abstractos.)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47800" y="914400"/>
            <a:ext cx="7467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800" dirty="0" smtClean="0">
                <a:latin typeface="Gill Sans MT" pitchFamily="34" charset="0"/>
              </a:rPr>
              <a:t>El ejemplo bíblico del </a:t>
            </a:r>
            <a:r>
              <a:rPr lang="es-ES_tradnl" sz="2800" i="1" dirty="0" smtClean="0">
                <a:latin typeface="Gill Sans MT" pitchFamily="34" charset="0"/>
              </a:rPr>
              <a:t>hijo pródigo.</a:t>
            </a:r>
          </a:p>
          <a:p>
            <a:r>
              <a:rPr lang="es-ES_tradnl" sz="2800" dirty="0" smtClean="0">
                <a:latin typeface="Gill Sans MT" pitchFamily="34" charset="0"/>
              </a:rPr>
              <a:t>El ejemplo bíblico de </a:t>
            </a:r>
            <a:r>
              <a:rPr lang="es-ES_tradnl" sz="2800" i="1" dirty="0" smtClean="0">
                <a:latin typeface="Gill Sans MT" pitchFamily="34" charset="0"/>
              </a:rPr>
              <a:t>los panes y los peces.</a:t>
            </a:r>
            <a:endParaRPr lang="es-ES_tradnl" sz="26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Clímax / Gradación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581400"/>
            <a:ext cx="7404100" cy="1600200"/>
          </a:xfrm>
        </p:spPr>
        <p:txBody>
          <a:bodyPr/>
          <a:lstStyle/>
          <a:p>
            <a:pPr eaLnBrk="1" hangingPunct="1"/>
            <a:r>
              <a:rPr lang="es-ES_tradnl" sz="2800" dirty="0" smtClean="0"/>
              <a:t>(Momento culminante de un poema o de una acción dramática; serie que asciende o desciende.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28800" y="914400"/>
            <a:ext cx="6477000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 dirty="0"/>
              <a:t>...no solo en plata </a:t>
            </a:r>
            <a:r>
              <a:rPr lang="es-ES" sz="2000" dirty="0" smtClean="0"/>
              <a:t>o </a:t>
            </a:r>
            <a:r>
              <a:rPr lang="es-ES" sz="2000" dirty="0"/>
              <a:t>viola truncada</a:t>
            </a:r>
          </a:p>
          <a:p>
            <a:r>
              <a:rPr lang="es-ES" sz="2000" dirty="0"/>
              <a:t>se vuelva, mas </a:t>
            </a:r>
            <a:r>
              <a:rPr lang="es-ES" sz="2000" dirty="0" smtClean="0"/>
              <a:t>tú </a:t>
            </a:r>
            <a:r>
              <a:rPr lang="es-ES" sz="2000" dirty="0"/>
              <a:t>y ello juntamente</a:t>
            </a:r>
          </a:p>
          <a:p>
            <a:r>
              <a:rPr lang="es-ES" sz="2000" i="1" dirty="0"/>
              <a:t>en tierra, en humo, en polvo, en sombra, en nada.</a:t>
            </a:r>
          </a:p>
          <a:p>
            <a:pPr lvl="4"/>
            <a:r>
              <a:rPr lang="en-US" sz="2000" dirty="0"/>
              <a:t>(Luis de </a:t>
            </a:r>
            <a:r>
              <a:rPr lang="en-US" sz="2000" dirty="0" smtClean="0"/>
              <a:t>Góngora</a:t>
            </a:r>
            <a:r>
              <a:rPr lang="en-US" sz="2000" dirty="0"/>
              <a:t>, «</a:t>
            </a:r>
            <a:r>
              <a:rPr lang="en-US" sz="2000" dirty="0"/>
              <a:t>Soneto</a:t>
            </a:r>
            <a:r>
              <a:rPr lang="en-US" sz="2000" dirty="0"/>
              <a:t>»)</a:t>
            </a:r>
            <a:endParaRPr lang="es-ES_tradnl" sz="2000" dirty="0">
              <a:latin typeface="Gill Sans MT" pitchFamily="34" charset="0"/>
            </a:endParaRPr>
          </a:p>
          <a:p>
            <a:endParaRPr lang="es-ES_tradnl" sz="2800" dirty="0">
              <a:latin typeface="Gill Sans MT" pitchFamily="34" charset="0"/>
            </a:endParaRPr>
          </a:p>
          <a:p>
            <a:endParaRPr lang="es-ES_tradnl" sz="26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Analogía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581400"/>
            <a:ext cx="7404100" cy="1600200"/>
          </a:xfrm>
        </p:spPr>
        <p:txBody>
          <a:bodyPr/>
          <a:lstStyle/>
          <a:p>
            <a:pPr eaLnBrk="1" hangingPunct="1"/>
            <a:r>
              <a:rPr lang="es-ES_tradnl" sz="2800" dirty="0" smtClean="0"/>
              <a:t>(Relación de semejanza entre dos cosas distintas.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28800" y="914400"/>
            <a:ext cx="6477000" cy="264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800" dirty="0">
                <a:latin typeface="Gill Sans MT" pitchFamily="34" charset="0"/>
              </a:rPr>
              <a:t>La uva es al vino lo que la pina al tepache.</a:t>
            </a:r>
          </a:p>
          <a:p>
            <a:r>
              <a:rPr lang="es-ES_tradnl" sz="2800" dirty="0">
                <a:latin typeface="Gill Sans MT" pitchFamily="34" charset="0"/>
              </a:rPr>
              <a:t>-----------------</a:t>
            </a:r>
          </a:p>
          <a:p>
            <a:r>
              <a:rPr lang="es-ES_tradnl" sz="2800" dirty="0">
                <a:latin typeface="Gill Sans MT" pitchFamily="34" charset="0"/>
              </a:rPr>
              <a:t>Comida es a restaurante lo que libro es a librería.</a:t>
            </a:r>
          </a:p>
          <a:p>
            <a:endParaRPr lang="es-ES_tradnl" sz="26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Pleonasmo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886200"/>
            <a:ext cx="7404100" cy="1600200"/>
          </a:xfrm>
        </p:spPr>
        <p:txBody>
          <a:bodyPr/>
          <a:lstStyle/>
          <a:p>
            <a:pPr eaLnBrk="1" hangingPunct="1"/>
            <a:r>
              <a:rPr lang="es-ES_tradnl" sz="2800" dirty="0" smtClean="0"/>
              <a:t>(Usar términos que resultan innecesarios para el sentido de la frase, pero que la refuerzan o le dan expresividad.)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28800" y="914400"/>
            <a:ext cx="64770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" sz="2400" dirty="0">
                <a:latin typeface="+mn-lt"/>
              </a:rPr>
              <a:t>Ella te miraba con los ojos. </a:t>
            </a:r>
          </a:p>
          <a:p>
            <a:pPr>
              <a:defRPr/>
            </a:pPr>
            <a:r>
              <a:rPr lang="es-ES" sz="2400" dirty="0">
                <a:latin typeface="+mn-lt"/>
              </a:rPr>
              <a:t>----------------------------------</a:t>
            </a:r>
          </a:p>
          <a:p>
            <a:pPr>
              <a:defRPr/>
            </a:pPr>
            <a:r>
              <a:rPr lang="es-ES" sz="2400" dirty="0">
                <a:latin typeface="+mn-lt"/>
              </a:rPr>
              <a:t>Temprano madrugó la madrugada</a:t>
            </a:r>
          </a:p>
          <a:p>
            <a:pPr>
              <a:defRPr/>
            </a:pPr>
            <a:r>
              <a:rPr lang="es-ES" sz="2400" dirty="0">
                <a:latin typeface="+mn-lt"/>
              </a:rPr>
              <a:t>---------------------------</a:t>
            </a:r>
          </a:p>
          <a:p>
            <a:pPr>
              <a:defRPr/>
            </a:pPr>
            <a:r>
              <a:rPr lang="es-ES" sz="2400" dirty="0">
                <a:latin typeface="+mn-lt"/>
              </a:rPr>
              <a:t>Nadan por el agua. </a:t>
            </a:r>
          </a:p>
          <a:p>
            <a:pPr>
              <a:defRPr/>
            </a:pPr>
            <a:r>
              <a:rPr lang="es-ES" sz="2400" dirty="0">
                <a:latin typeface="+mn-lt"/>
              </a:rPr>
              <a:t>---------------------------------</a:t>
            </a:r>
          </a:p>
          <a:p>
            <a:pPr>
              <a:defRPr/>
            </a:pPr>
            <a:endParaRPr lang="es-ES_tradnl" sz="26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Calambur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962400"/>
            <a:ext cx="7404100" cy="1524000"/>
          </a:xfrm>
        </p:spPr>
        <p:txBody>
          <a:bodyPr/>
          <a:lstStyle/>
          <a:p>
            <a:pPr eaLnBrk="1" hangingPunct="1"/>
            <a:r>
              <a:rPr lang="es-ES_tradnl" sz="2800" dirty="0" smtClean="0"/>
              <a:t>(Juego de palabras que modifica el significado de una palabra o frase agrupando de distinta forma las sílabas.)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43000" y="381000"/>
            <a:ext cx="76200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_tradnl" sz="2200" dirty="0"/>
              <a:t>Entre el clavel blanco y la rosa roja, su majestad </a:t>
            </a:r>
            <a:r>
              <a:rPr lang="es-ES_tradnl" sz="2200" b="1" dirty="0"/>
              <a:t>escoja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/>
              <a:t>(Entre el clavel blanco y la rosa roja, su majestad </a:t>
            </a:r>
            <a:r>
              <a:rPr lang="es-ES_tradnl" sz="2200" b="1" dirty="0"/>
              <a:t>es coja</a:t>
            </a:r>
            <a:r>
              <a:rPr lang="es-ES_tradnl" sz="2200" dirty="0"/>
              <a:t>)</a:t>
            </a:r>
            <a:r>
              <a:rPr lang="es-ES_tradnl" sz="2400" dirty="0"/>
              <a:t/>
            </a:r>
            <a:br>
              <a:rPr lang="es-ES_tradnl" sz="2400" dirty="0"/>
            </a:br>
            <a:r>
              <a:rPr lang="es-ES_tradnl" sz="2400" dirty="0"/>
              <a:t> </a:t>
            </a:r>
            <a:r>
              <a:rPr lang="es-ES_tradnl" sz="2400" dirty="0">
                <a:latin typeface="+mn-lt"/>
              </a:rPr>
              <a:t>----------</a:t>
            </a:r>
          </a:p>
          <a:p>
            <a:pPr>
              <a:defRPr/>
            </a:pPr>
            <a:r>
              <a:rPr lang="es-ES_tradnl" sz="2400" dirty="0"/>
              <a:t>El dulce </a:t>
            </a:r>
            <a:r>
              <a:rPr lang="es-ES_tradnl" sz="2400" b="1" dirty="0"/>
              <a:t>lamentar de </a:t>
            </a:r>
            <a:r>
              <a:rPr lang="es-ES_tradnl" sz="2400" dirty="0"/>
              <a:t>dos pastores</a:t>
            </a:r>
          </a:p>
          <a:p>
            <a:pPr>
              <a:defRPr/>
            </a:pPr>
            <a:r>
              <a:rPr lang="es-ES_tradnl" sz="2400" dirty="0"/>
              <a:t>(El dulce, </a:t>
            </a:r>
            <a:r>
              <a:rPr lang="es-ES_tradnl" sz="2400" b="1" dirty="0"/>
              <a:t>lamen tarde </a:t>
            </a:r>
            <a:r>
              <a:rPr lang="es-ES_tradnl" sz="2400" dirty="0"/>
              <a:t>dos pastores)</a:t>
            </a:r>
            <a:br>
              <a:rPr lang="es-ES_tradnl" sz="2400" dirty="0"/>
            </a:br>
            <a:r>
              <a:rPr lang="es-ES_tradnl" sz="2400" dirty="0"/>
              <a:t> </a:t>
            </a:r>
            <a:r>
              <a:rPr lang="es-ES_tradnl" sz="2400" dirty="0">
                <a:latin typeface="+mn-lt"/>
              </a:rPr>
              <a:t>---------</a:t>
            </a:r>
          </a:p>
          <a:p>
            <a:pPr>
              <a:defRPr/>
            </a:pPr>
            <a:r>
              <a:rPr lang="es-ES_tradnl" sz="2800" dirty="0"/>
              <a:t>Clamé al cielo y </a:t>
            </a:r>
            <a:r>
              <a:rPr lang="es-ES_tradnl" sz="2800" b="1" dirty="0"/>
              <a:t>no me oyó</a:t>
            </a:r>
          </a:p>
          <a:p>
            <a:pPr>
              <a:defRPr/>
            </a:pPr>
            <a:r>
              <a:rPr lang="es-ES_tradnl" sz="2800" dirty="0"/>
              <a:t>(Clamé al cielo y </a:t>
            </a:r>
            <a:r>
              <a:rPr lang="es-ES_tradnl" sz="2800" b="1" dirty="0"/>
              <a:t>no meo yo</a:t>
            </a:r>
            <a:r>
              <a:rPr lang="es-ES_tradnl" sz="2800" dirty="0"/>
              <a:t>)</a:t>
            </a:r>
            <a:endParaRPr lang="es-ES_tradnl" sz="2600" b="1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02920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Metáfora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505200"/>
            <a:ext cx="7404100" cy="1524000"/>
          </a:xfrm>
        </p:spPr>
        <p:txBody>
          <a:bodyPr>
            <a:noAutofit/>
          </a:bodyPr>
          <a:lstStyle/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s-ES_tradnl" sz="1800" dirty="0" smtClean="0">
                <a:latin typeface="Arial" pitchFamily="34" charset="0"/>
                <a:cs typeface="Arial" pitchFamily="34" charset="0"/>
              </a:rPr>
              <a:t>(Es una identificación de un objeto con otro en virtud de una </a:t>
            </a:r>
            <a:r>
              <a:rPr lang="es-ES_tradnl" sz="1800" i="1" dirty="0" smtClean="0">
                <a:latin typeface="Arial" pitchFamily="34" charset="0"/>
                <a:cs typeface="Arial" pitchFamily="34" charset="0"/>
              </a:rPr>
              <a:t>relación de </a:t>
            </a:r>
            <a:r>
              <a:rPr lang="es-ES_tradnl" sz="1800" i="1" u="sng" dirty="0" smtClean="0">
                <a:latin typeface="Arial" pitchFamily="34" charset="0"/>
                <a:cs typeface="Arial" pitchFamily="34" charset="0"/>
              </a:rPr>
              <a:t>semejanza</a:t>
            </a:r>
            <a:r>
              <a:rPr lang="es-ES_tradnl" sz="1800" dirty="0" smtClean="0">
                <a:latin typeface="Arial" pitchFamily="34" charset="0"/>
                <a:cs typeface="Arial" pitchFamily="34" charset="0"/>
              </a:rPr>
              <a:t> que hay entre ellos, es decir, una </a:t>
            </a:r>
            <a:r>
              <a:rPr lang="es-ES_tradnl" sz="1800" i="1" u="sng" dirty="0" smtClean="0">
                <a:latin typeface="Arial" pitchFamily="34" charset="0"/>
                <a:cs typeface="Arial" pitchFamily="34" charset="0"/>
              </a:rPr>
              <a:t>comparación</a:t>
            </a:r>
            <a:r>
              <a:rPr lang="es-ES_tradnl" sz="1800" dirty="0" smtClean="0">
                <a:latin typeface="Arial" pitchFamily="34" charset="0"/>
                <a:cs typeface="Arial" pitchFamily="34" charset="0"/>
              </a:rPr>
              <a:t>.)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28800" y="457200"/>
            <a:ext cx="66294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000" dirty="0" smtClean="0">
                <a:cs typeface="Arial" charset="0"/>
              </a:rPr>
              <a:t>“Su risa es hielo” </a:t>
            </a:r>
            <a:r>
              <a:rPr lang="es-ES_tradnl" dirty="0" smtClean="0">
                <a:cs typeface="Arial" charset="0"/>
              </a:rPr>
              <a:t>(la </a:t>
            </a:r>
            <a:r>
              <a:rPr lang="es-ES_tradnl" i="1" dirty="0" smtClean="0">
                <a:cs typeface="Arial" charset="0"/>
              </a:rPr>
              <a:t>semejanza</a:t>
            </a:r>
            <a:r>
              <a:rPr lang="es-ES_tradnl" dirty="0" smtClean="0">
                <a:cs typeface="Arial" charset="0"/>
              </a:rPr>
              <a:t> está en el </a:t>
            </a:r>
            <a:r>
              <a:rPr lang="es-ES_tradnl" i="1" dirty="0" smtClean="0">
                <a:cs typeface="Arial" charset="0"/>
              </a:rPr>
              <a:t>frío</a:t>
            </a:r>
            <a:r>
              <a:rPr lang="es-ES_tradnl" dirty="0" smtClean="0">
                <a:cs typeface="Arial" charset="0"/>
              </a:rPr>
              <a:t>)</a:t>
            </a:r>
          </a:p>
          <a:p>
            <a:endParaRPr lang="es-ES_tradnl" sz="2000" dirty="0">
              <a:cs typeface="Arial" charset="0"/>
            </a:endParaRPr>
          </a:p>
          <a:p>
            <a:r>
              <a:rPr lang="es-ES_tradnl" sz="2000" dirty="0" smtClean="0">
                <a:cs typeface="Arial" charset="0"/>
              </a:rPr>
              <a:t>“Aquel chico es un tesoro” </a:t>
            </a:r>
            <a:r>
              <a:rPr lang="es-ES_tradnl" dirty="0" smtClean="0">
                <a:cs typeface="Arial" charset="0"/>
              </a:rPr>
              <a:t>(la </a:t>
            </a:r>
            <a:r>
              <a:rPr lang="es-ES_tradnl" i="1" dirty="0" smtClean="0">
                <a:cs typeface="Arial" charset="0"/>
              </a:rPr>
              <a:t>semejanza</a:t>
            </a:r>
            <a:r>
              <a:rPr lang="es-ES_tradnl" dirty="0" smtClean="0">
                <a:cs typeface="Arial" charset="0"/>
              </a:rPr>
              <a:t> está en el </a:t>
            </a:r>
            <a:r>
              <a:rPr lang="es-ES_tradnl" i="1" dirty="0" smtClean="0">
                <a:cs typeface="Arial" charset="0"/>
              </a:rPr>
              <a:t>valor</a:t>
            </a:r>
            <a:r>
              <a:rPr lang="es-ES_tradnl" dirty="0" smtClean="0">
                <a:cs typeface="Arial" charset="0"/>
              </a:rPr>
              <a:t>”</a:t>
            </a:r>
            <a:endParaRPr lang="es-ES_tradnl" dirty="0">
              <a:cs typeface="Arial" charset="0"/>
            </a:endParaRPr>
          </a:p>
          <a:p>
            <a:endParaRPr lang="es-ES_tradnl" sz="2000" dirty="0" smtClean="0">
              <a:cs typeface="Arial" charset="0"/>
            </a:endParaRPr>
          </a:p>
          <a:p>
            <a:r>
              <a:rPr lang="es-ES_tradnl" sz="2000" dirty="0" smtClean="0">
                <a:cs typeface="Arial" charset="0"/>
              </a:rPr>
              <a:t>“Nuestras </a:t>
            </a:r>
            <a:r>
              <a:rPr lang="es-ES_tradnl" sz="2000" dirty="0">
                <a:cs typeface="Arial" charset="0"/>
              </a:rPr>
              <a:t>vidas son los ríos</a:t>
            </a:r>
            <a:br>
              <a:rPr lang="es-ES_tradnl" sz="2000" dirty="0">
                <a:cs typeface="Arial" charset="0"/>
              </a:rPr>
            </a:br>
            <a:r>
              <a:rPr lang="es-ES_tradnl" sz="2000" dirty="0">
                <a:cs typeface="Arial" charset="0"/>
              </a:rPr>
              <a:t>que van a dar a la mar</a:t>
            </a:r>
            <a:br>
              <a:rPr lang="es-ES_tradnl" sz="2000" dirty="0">
                <a:cs typeface="Arial" charset="0"/>
              </a:rPr>
            </a:br>
            <a:r>
              <a:rPr lang="es-ES_tradnl" sz="2000" dirty="0">
                <a:cs typeface="Arial" charset="0"/>
              </a:rPr>
              <a:t>que es el morir . . </a:t>
            </a:r>
            <a:r>
              <a:rPr lang="es-ES_tradnl" sz="2000" dirty="0" smtClean="0">
                <a:cs typeface="Arial" charset="0"/>
              </a:rPr>
              <a:t>.”</a:t>
            </a:r>
          </a:p>
          <a:p>
            <a:r>
              <a:rPr lang="es-ES_tradnl" dirty="0" smtClean="0">
                <a:cs typeface="Arial" charset="0"/>
              </a:rPr>
              <a:t>(la </a:t>
            </a:r>
            <a:r>
              <a:rPr lang="es-ES_tradnl" i="1" dirty="0" smtClean="0">
                <a:cs typeface="Arial" charset="0"/>
              </a:rPr>
              <a:t>semejanza</a:t>
            </a:r>
            <a:r>
              <a:rPr lang="es-ES_tradnl" dirty="0" smtClean="0">
                <a:cs typeface="Arial" charset="0"/>
              </a:rPr>
              <a:t> está en la </a:t>
            </a:r>
            <a:r>
              <a:rPr lang="es-ES_tradnl" i="1" dirty="0" smtClean="0">
                <a:cs typeface="Arial" charset="0"/>
              </a:rPr>
              <a:t>finalización)</a:t>
            </a:r>
            <a:r>
              <a:rPr lang="en-US" sz="2000" dirty="0">
                <a:cs typeface="Arial" charset="0"/>
              </a:rPr>
              <a:t/>
            </a:r>
            <a:br>
              <a:rPr lang="en-US" sz="2000" dirty="0">
                <a:cs typeface="Arial" charset="0"/>
              </a:rPr>
            </a:br>
            <a:endParaRPr lang="es-ES_tradnl" sz="2000" dirty="0"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715000"/>
            <a:ext cx="7497763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Metonimia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9900" y="3276600"/>
            <a:ext cx="7175500" cy="2438400"/>
          </a:xfrm>
        </p:spPr>
        <p:txBody>
          <a:bodyPr/>
          <a:lstStyle/>
          <a:p>
            <a:pPr eaLnBrk="1" hangingPunct="1">
              <a:buNone/>
            </a:pPr>
            <a:r>
              <a:rPr lang="es-ES_tradnl" sz="2000" dirty="0" smtClean="0"/>
              <a:t>	(Es cuando se da a un objeto el nombre de otro por una relación de </a:t>
            </a:r>
            <a:r>
              <a:rPr lang="es-ES_tradnl" sz="2000" i="1" dirty="0" smtClean="0"/>
              <a:t>causa u origen</a:t>
            </a:r>
            <a:r>
              <a:rPr lang="es-ES_tradnl" sz="2000" dirty="0" smtClean="0"/>
              <a:t>.) </a:t>
            </a:r>
          </a:p>
          <a:p>
            <a:pPr>
              <a:buNone/>
            </a:pPr>
            <a:r>
              <a:rPr lang="en-US" sz="2000" dirty="0" smtClean="0"/>
              <a:t>	En general se </a:t>
            </a:r>
            <a:r>
              <a:rPr lang="es-ES" sz="2000" dirty="0" smtClean="0"/>
              <a:t>puede decir que este tropo consiste en designar una cosa con el nombre de otra en virtud de una </a:t>
            </a:r>
            <a:r>
              <a:rPr lang="es-ES" sz="2000" b="1" i="1" dirty="0" smtClean="0"/>
              <a:t>relación real </a:t>
            </a:r>
            <a:r>
              <a:rPr lang="es-ES" sz="2000" dirty="0" smtClean="0"/>
              <a:t>entre ambas.</a:t>
            </a:r>
          </a:p>
          <a:p>
            <a:pPr>
              <a:buNone/>
            </a:pPr>
            <a:r>
              <a:rPr lang="es-ES" sz="2000" dirty="0" smtClean="0"/>
              <a:t>	Ejemplo: Aquel país fue su </a:t>
            </a:r>
            <a:r>
              <a:rPr lang="es-ES" sz="2000" i="1" dirty="0" smtClean="0"/>
              <a:t>cuna</a:t>
            </a:r>
            <a:r>
              <a:rPr lang="es-ES" sz="2000" dirty="0" smtClean="0"/>
              <a:t> (“nacimiento”) y su </a:t>
            </a:r>
            <a:r>
              <a:rPr lang="es-ES" sz="2000" i="1" dirty="0" smtClean="0"/>
              <a:t>sepulcro </a:t>
            </a:r>
            <a:r>
              <a:rPr lang="es-ES" sz="2000" dirty="0" smtClean="0"/>
              <a:t>(“muerte”)</a:t>
            </a:r>
            <a:endParaRPr lang="en-US" sz="20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152400"/>
            <a:ext cx="66294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 dirty="0"/>
              <a:t>«vive de su </a:t>
            </a:r>
            <a:r>
              <a:rPr lang="es-ES" sz="2400" i="1" dirty="0" smtClean="0"/>
              <a:t>trabajo»</a:t>
            </a:r>
          </a:p>
          <a:p>
            <a:r>
              <a:rPr lang="es-ES" sz="2000" dirty="0" smtClean="0"/>
              <a:t>(</a:t>
            </a:r>
            <a:r>
              <a:rPr lang="es-ES" sz="2000" dirty="0"/>
              <a:t>el </a:t>
            </a:r>
            <a:r>
              <a:rPr lang="es-ES" sz="2000" dirty="0" smtClean="0"/>
              <a:t>trabajo </a:t>
            </a:r>
            <a:r>
              <a:rPr lang="es-ES" sz="2000" i="1" dirty="0" smtClean="0"/>
              <a:t>origina</a:t>
            </a:r>
            <a:r>
              <a:rPr lang="es-ES" sz="2000" dirty="0" smtClean="0"/>
              <a:t> </a:t>
            </a:r>
            <a:r>
              <a:rPr lang="es-ES" sz="2000" dirty="0"/>
              <a:t>el dinero que se necesita para vivir</a:t>
            </a:r>
            <a:r>
              <a:rPr lang="es-ES" sz="2000" dirty="0" smtClean="0"/>
              <a:t>)</a:t>
            </a:r>
          </a:p>
          <a:p>
            <a:endParaRPr lang="es-ES" sz="2400" dirty="0" smtClean="0"/>
          </a:p>
          <a:p>
            <a:r>
              <a:rPr lang="es-ES" sz="2400" dirty="0" smtClean="0"/>
              <a:t>«</a:t>
            </a:r>
            <a:r>
              <a:rPr lang="es-ES" sz="2400" dirty="0"/>
              <a:t>le gusta leer a </a:t>
            </a:r>
            <a:r>
              <a:rPr lang="es-ES" sz="2400" i="1" dirty="0" smtClean="0"/>
              <a:t>Unamuno» </a:t>
            </a:r>
          </a:p>
          <a:p>
            <a:r>
              <a:rPr lang="es-ES" sz="2000" dirty="0" smtClean="0"/>
              <a:t>(Unamuno </a:t>
            </a:r>
            <a:r>
              <a:rPr lang="es-ES" sz="2000" dirty="0"/>
              <a:t>es quien </a:t>
            </a:r>
            <a:r>
              <a:rPr lang="es-ES" sz="2000" i="1" dirty="0"/>
              <a:t>ha originado </a:t>
            </a:r>
            <a:r>
              <a:rPr lang="es-ES" sz="2000" dirty="0"/>
              <a:t>las obras</a:t>
            </a:r>
            <a:r>
              <a:rPr lang="es-ES" sz="2000" dirty="0" smtClean="0"/>
              <a:t>).</a:t>
            </a:r>
          </a:p>
          <a:p>
            <a:endParaRPr lang="es-ES" sz="2400" i="1" dirty="0">
              <a:latin typeface="Gill Sans MT" pitchFamily="34" charset="0"/>
            </a:endParaRPr>
          </a:p>
          <a:p>
            <a:r>
              <a:rPr lang="en-US" sz="2400" dirty="0"/>
              <a:t>«</a:t>
            </a:r>
            <a:r>
              <a:rPr lang="en-US" sz="2400" dirty="0" smtClean="0"/>
              <a:t>compró</a:t>
            </a:r>
            <a:r>
              <a:rPr lang="en-US" sz="2400" dirty="0" smtClean="0"/>
              <a:t> </a:t>
            </a:r>
            <a:r>
              <a:rPr lang="en-US" sz="2400" dirty="0"/>
              <a:t>un </a:t>
            </a:r>
            <a:r>
              <a:rPr lang="en-US" sz="2400" i="1" dirty="0"/>
              <a:t>Picasso»</a:t>
            </a:r>
          </a:p>
          <a:p>
            <a:r>
              <a:rPr lang="es-ES" sz="2000" dirty="0"/>
              <a:t>(Picasso es </a:t>
            </a:r>
            <a:r>
              <a:rPr lang="es-ES" sz="2000" dirty="0" smtClean="0"/>
              <a:t>quien </a:t>
            </a:r>
            <a:r>
              <a:rPr lang="es-ES" sz="2000" i="1" dirty="0" smtClean="0"/>
              <a:t>ha originado </a:t>
            </a:r>
            <a:r>
              <a:rPr lang="es-ES" sz="2000" dirty="0" smtClean="0"/>
              <a:t>el </a:t>
            </a:r>
            <a:r>
              <a:rPr lang="es-ES" sz="2000" dirty="0"/>
              <a:t>cuadro</a:t>
            </a:r>
            <a:r>
              <a:rPr lang="es-ES" sz="2000" dirty="0" smtClean="0"/>
              <a:t>)</a:t>
            </a:r>
            <a:endParaRPr lang="en-US" sz="20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>Sinécdoque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0800"/>
            <a:ext cx="7404100" cy="2514600"/>
          </a:xfrm>
        </p:spPr>
        <p:txBody>
          <a:bodyPr/>
          <a:lstStyle/>
          <a:p>
            <a:pPr eaLnBrk="1" hangingPunct="1"/>
            <a:r>
              <a:rPr lang="es-ES_tradnl" sz="2400" dirty="0" smtClean="0"/>
              <a:t>(Este tropo consiste en designar un objeto con el nombre de otro debido a que hay una relación de coexistencia. La forma más usada de este recurso literario es la que designa la </a:t>
            </a:r>
            <a:r>
              <a:rPr lang="es-ES_tradnl" sz="2400" i="1" dirty="0" smtClean="0"/>
              <a:t>parte</a:t>
            </a:r>
            <a:r>
              <a:rPr lang="es-ES_tradnl" sz="2400" dirty="0" smtClean="0"/>
              <a:t> por el </a:t>
            </a:r>
            <a:r>
              <a:rPr lang="es-ES_tradnl" sz="2400" i="1" dirty="0" smtClean="0"/>
              <a:t>todo</a:t>
            </a:r>
            <a:r>
              <a:rPr lang="es-ES_tradnl" sz="2400" dirty="0" smtClean="0"/>
              <a:t>, como en los ejemplos anteriores. Este recurso, por lo tanto, es una especie de metonimia).</a:t>
            </a:r>
            <a:endParaRPr lang="en-US" sz="24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152400"/>
            <a:ext cx="66294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/>
              <a:t>«</a:t>
            </a:r>
            <a:r>
              <a:rPr lang="en-US" sz="2400" dirty="0" smtClean="0"/>
              <a:t>Hay </a:t>
            </a:r>
            <a:r>
              <a:rPr lang="es-ES" sz="2400" dirty="0" smtClean="0"/>
              <a:t>que </a:t>
            </a:r>
            <a:r>
              <a:rPr lang="es-ES" sz="2400" dirty="0"/>
              <a:t>ganar el </a:t>
            </a:r>
            <a:r>
              <a:rPr lang="es-ES" sz="2400" i="1" dirty="0"/>
              <a:t>pan de cada </a:t>
            </a:r>
            <a:r>
              <a:rPr lang="es-ES" sz="2400" i="1" dirty="0"/>
              <a:t>dia</a:t>
            </a:r>
            <a:r>
              <a:rPr lang="es-ES" sz="2400" i="1" dirty="0"/>
              <a:t>» </a:t>
            </a:r>
            <a:endParaRPr lang="es-ES" sz="2400" i="1" dirty="0" smtClean="0"/>
          </a:p>
          <a:p>
            <a:r>
              <a:rPr lang="es-ES" dirty="0" smtClean="0"/>
              <a:t>(</a:t>
            </a:r>
            <a:r>
              <a:rPr lang="es-ES" dirty="0"/>
              <a:t>se refiere a todas las cosas para </a:t>
            </a:r>
            <a:r>
              <a:rPr lang="es-ES" dirty="0" smtClean="0"/>
              <a:t>las necesidades </a:t>
            </a:r>
            <a:r>
              <a:rPr lang="es-ES" dirty="0"/>
              <a:t>diarias porque el pan </a:t>
            </a:r>
            <a:r>
              <a:rPr lang="es-ES" i="1" dirty="0"/>
              <a:t>coexiste</a:t>
            </a:r>
            <a:r>
              <a:rPr lang="es-ES" dirty="0"/>
              <a:t> con las </a:t>
            </a:r>
            <a:r>
              <a:rPr lang="es-ES" dirty="0" smtClean="0"/>
              <a:t>demás </a:t>
            </a:r>
            <a:r>
              <a:rPr lang="es-ES" dirty="0"/>
              <a:t>cosas</a:t>
            </a:r>
            <a:r>
              <a:rPr lang="es-ES" dirty="0" smtClean="0"/>
              <a:t>)</a:t>
            </a:r>
          </a:p>
          <a:p>
            <a:endParaRPr lang="es-ES" dirty="0"/>
          </a:p>
          <a:p>
            <a:r>
              <a:rPr lang="es-ES" sz="2400" dirty="0" smtClean="0"/>
              <a:t>«sólo </a:t>
            </a:r>
            <a:r>
              <a:rPr lang="es-ES" sz="2400" dirty="0"/>
              <a:t>asistieron diez </a:t>
            </a:r>
            <a:r>
              <a:rPr lang="es-ES" sz="2400" i="1" dirty="0"/>
              <a:t>almas al concierto» </a:t>
            </a:r>
            <a:endParaRPr lang="es-ES" sz="2400" i="1" dirty="0" smtClean="0"/>
          </a:p>
          <a:p>
            <a:r>
              <a:rPr lang="es-ES" dirty="0" smtClean="0"/>
              <a:t>(se </a:t>
            </a:r>
            <a:r>
              <a:rPr lang="es-ES" dirty="0"/>
              <a:t>refiere a diez </a:t>
            </a:r>
            <a:r>
              <a:rPr lang="es-ES" dirty="0" smtClean="0"/>
              <a:t>personas porque </a:t>
            </a:r>
            <a:r>
              <a:rPr lang="es-ES" dirty="0"/>
              <a:t>el alma </a:t>
            </a:r>
            <a:r>
              <a:rPr lang="es-ES" i="1" dirty="0"/>
              <a:t>coexiste</a:t>
            </a:r>
            <a:r>
              <a:rPr lang="es-ES" dirty="0"/>
              <a:t> con la persona).</a:t>
            </a:r>
            <a:endParaRPr lang="es-ES_tradnl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Epíteto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581400"/>
            <a:ext cx="7404100" cy="1676400"/>
          </a:xfrm>
        </p:spPr>
        <p:txBody>
          <a:bodyPr/>
          <a:lstStyle/>
          <a:p>
            <a:pPr eaLnBrk="1" hangingPunct="1"/>
            <a:r>
              <a:rPr lang="es-ES_tradnl" sz="2400" dirty="0" smtClean="0"/>
              <a:t>(Es el adjetivo, que colocado muchos veces delante del sustantivo (no siempre), expresa una cualidad de alguna persona o cosa)</a:t>
            </a:r>
            <a:endParaRPr lang="en-US" sz="24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609600"/>
            <a:ext cx="6629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800" dirty="0" smtClean="0"/>
              <a:t>Noche </a:t>
            </a:r>
            <a:r>
              <a:rPr lang="es-ES" sz="2800" i="1" dirty="0" smtClean="0"/>
              <a:t>oscura </a:t>
            </a:r>
            <a:r>
              <a:rPr lang="es-ES" sz="2800" dirty="0" smtClean="0"/>
              <a:t>del alma. </a:t>
            </a:r>
          </a:p>
          <a:p>
            <a:r>
              <a:rPr lang="es-ES" sz="2800" dirty="0" smtClean="0"/>
              <a:t>La </a:t>
            </a:r>
            <a:r>
              <a:rPr lang="es-ES" sz="2800" i="1" dirty="0" smtClean="0"/>
              <a:t>fría </a:t>
            </a:r>
            <a:r>
              <a:rPr lang="es-ES" sz="2800" dirty="0" smtClean="0"/>
              <a:t>nieve de tus brazos. </a:t>
            </a:r>
          </a:p>
          <a:p>
            <a:r>
              <a:rPr lang="es-ES" sz="2800" dirty="0" smtClean="0"/>
              <a:t>¿Dónde, dónde</a:t>
            </a:r>
          </a:p>
          <a:p>
            <a:r>
              <a:rPr lang="es-ES" sz="2800" dirty="0" smtClean="0"/>
              <a:t>está la miel </a:t>
            </a:r>
            <a:r>
              <a:rPr lang="es-ES" sz="2800" i="1" dirty="0" smtClean="0"/>
              <a:t>dulce</a:t>
            </a:r>
            <a:endParaRPr lang="es-ES" sz="2800" dirty="0" smtClean="0"/>
          </a:p>
          <a:p>
            <a:r>
              <a:rPr lang="es-ES" sz="2800" dirty="0" smtClean="0"/>
              <a:t>de tus ojos?</a:t>
            </a:r>
            <a:endParaRPr lang="es-ES" sz="2800" dirty="0"/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02920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Antítesis (Contraste)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429000"/>
            <a:ext cx="7404100" cy="1295400"/>
          </a:xfrm>
        </p:spPr>
        <p:txBody>
          <a:bodyPr>
            <a:normAutofit fontScale="40000" lnSpcReduction="20000"/>
          </a:bodyPr>
          <a:lstStyle/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s-ES_tradnl" sz="3900" dirty="0" smtClean="0">
                <a:latin typeface="Arial" pitchFamily="34" charset="0"/>
                <a:cs typeface="Arial" pitchFamily="34" charset="0"/>
              </a:rPr>
              <a:t>(Contrapone dos ideas o pensamientos; es una asociación de conceptos por contraste. El contraste puede ser por oposición de palabras (antónimos), frases de significado contrario, etc.)</a:t>
            </a:r>
            <a:r>
              <a:rPr lang="es-ES_tradnl" dirty="0" smtClean="0"/>
              <a:t>	</a:t>
            </a:r>
            <a:endParaRPr lang="en-US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152400"/>
            <a:ext cx="66294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... </a:t>
            </a:r>
            <a:r>
              <a:rPr lang="en-US" dirty="0"/>
              <a:t>que</a:t>
            </a:r>
            <a:r>
              <a:rPr lang="en-US" dirty="0"/>
              <a:t> </a:t>
            </a:r>
            <a:r>
              <a:rPr lang="en-US" dirty="0"/>
              <a:t>ya</a:t>
            </a:r>
            <a:r>
              <a:rPr lang="en-US" dirty="0"/>
              <a:t> </a:t>
            </a:r>
            <a:r>
              <a:rPr lang="en-US" dirty="0"/>
              <a:t>tengo</a:t>
            </a:r>
            <a:endParaRPr lang="en-US" dirty="0"/>
          </a:p>
          <a:p>
            <a:r>
              <a:rPr lang="en-US" i="1" dirty="0"/>
              <a:t>blanca</a:t>
            </a:r>
            <a:r>
              <a:rPr lang="en-US" i="1" dirty="0"/>
              <a:t> mi color </a:t>
            </a:r>
            <a:r>
              <a:rPr lang="en-US" i="1" dirty="0"/>
              <a:t>morena</a:t>
            </a:r>
            <a:r>
              <a:rPr lang="en-US" i="1" dirty="0"/>
              <a:t>.</a:t>
            </a:r>
          </a:p>
          <a:p>
            <a:pPr lvl="2"/>
            <a:r>
              <a:rPr lang="en-US" dirty="0"/>
              <a:t>(Rafael </a:t>
            </a:r>
            <a:r>
              <a:rPr lang="en-US" dirty="0"/>
              <a:t>Alberti</a:t>
            </a:r>
            <a:r>
              <a:rPr lang="en-US" dirty="0"/>
              <a:t>,</a:t>
            </a:r>
          </a:p>
          <a:p>
            <a:pPr lvl="2"/>
            <a:r>
              <a:rPr lang="en-US" dirty="0"/>
              <a:t>«</a:t>
            </a:r>
            <a:r>
              <a:rPr lang="en-US" dirty="0"/>
              <a:t>Joselito</a:t>
            </a:r>
            <a:r>
              <a:rPr lang="en-US" dirty="0"/>
              <a:t> en </a:t>
            </a:r>
            <a:r>
              <a:rPr lang="en-US" dirty="0"/>
              <a:t>su</a:t>
            </a:r>
            <a:r>
              <a:rPr lang="en-US" dirty="0"/>
              <a:t> </a:t>
            </a:r>
            <a:r>
              <a:rPr lang="en-US" dirty="0"/>
              <a:t>gloria</a:t>
            </a:r>
            <a:r>
              <a:rPr lang="en-US" dirty="0" smtClean="0"/>
              <a:t>»)</a:t>
            </a:r>
          </a:p>
          <a:p>
            <a:endParaRPr lang="en-US" dirty="0"/>
          </a:p>
          <a:p>
            <a:r>
              <a:rPr lang="en-US" dirty="0"/>
              <a:t>... se </a:t>
            </a:r>
            <a:r>
              <a:rPr lang="en-US" i="1" dirty="0"/>
              <a:t>apagaron</a:t>
            </a:r>
            <a:r>
              <a:rPr lang="en-US" i="1" dirty="0"/>
              <a:t> los </a:t>
            </a:r>
            <a:r>
              <a:rPr lang="en-US" i="1" dirty="0"/>
              <a:t>faroles</a:t>
            </a:r>
            <a:endParaRPr lang="en-US" i="1" dirty="0"/>
          </a:p>
          <a:p>
            <a:r>
              <a:rPr lang="es-ES" dirty="0"/>
              <a:t>y se </a:t>
            </a:r>
            <a:r>
              <a:rPr lang="es-ES" i="1" dirty="0"/>
              <a:t>encendieron los grillos.</a:t>
            </a:r>
          </a:p>
          <a:p>
            <a:pPr lvl="2"/>
            <a:r>
              <a:rPr lang="en-US" dirty="0"/>
              <a:t>(Federico Garcia Lorca,</a:t>
            </a:r>
          </a:p>
          <a:p>
            <a:pPr lvl="2"/>
            <a:r>
              <a:rPr lang="en-US" dirty="0"/>
              <a:t>«La </a:t>
            </a:r>
            <a:r>
              <a:rPr lang="en-US" dirty="0"/>
              <a:t>casada</a:t>
            </a:r>
            <a:r>
              <a:rPr lang="en-US" dirty="0"/>
              <a:t> </a:t>
            </a:r>
            <a:r>
              <a:rPr lang="en-US" dirty="0"/>
              <a:t>infiel</a:t>
            </a:r>
            <a:r>
              <a:rPr lang="en-US" dirty="0"/>
              <a:t>»)</a:t>
            </a:r>
            <a:endParaRPr lang="en-US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Retruécano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962400"/>
            <a:ext cx="7404100" cy="1524000"/>
          </a:xfrm>
        </p:spPr>
        <p:txBody>
          <a:bodyPr/>
          <a:lstStyle/>
          <a:p>
            <a:pPr eaLnBrk="1" hangingPunct="1"/>
            <a:r>
              <a:rPr lang="es-ES" sz="1800" dirty="0" smtClean="0"/>
              <a:t>Juego de palabras que invierte o intercambia los términos de una frase en la siguiente, para que el sentido de ésta forme contraste o antítesis con el de la anterior. Es un recurso muy utilizado por Unamuno para formar paradojas. También es un recurso muy utilizado por Sor Juana Inés de la Cruz.</a:t>
            </a:r>
            <a:endParaRPr lang="es-ES_tradnl" sz="18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43000" y="381000"/>
            <a:ext cx="7620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Piensa el sentimiento y siente el pensamiento       (Miguel de Unamuno)</a:t>
            </a:r>
          </a:p>
          <a:p>
            <a:pPr>
              <a:defRPr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-------------</a:t>
            </a:r>
          </a:p>
          <a:p>
            <a:pPr>
              <a:defRPr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¿En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perseguirme, Mundo, qué interesas?</a:t>
            </a:r>
          </a:p>
          <a:p>
            <a:pPr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¿En qué te ofendo, cuando sólo intento</a:t>
            </a:r>
          </a:p>
          <a:p>
            <a:pPr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poner bellezas en mi entendimiento</a:t>
            </a:r>
          </a:p>
          <a:p>
            <a:pPr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Y no mi entendimiento en las bellezas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? 		(Sor Juana Inés de la Cruz)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----------</a:t>
            </a:r>
          </a:p>
          <a:p>
            <a:pPr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No hay camino para la paz, la paz es el camino.</a:t>
            </a:r>
          </a:p>
          <a:p>
            <a:pPr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---------</a:t>
            </a:r>
          </a:p>
          <a:p>
            <a:pPr>
              <a:defRPr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Nosotros olvidamos al cuerpo, pero el cuerpo no nos olvida a nosotros. </a:t>
            </a:r>
          </a:p>
          <a:p>
            <a:pPr>
              <a:defRPr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¡Maldita memoria de los órganos! 		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Ciorán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								</a:t>
            </a:r>
            <a:endParaRPr lang="es-ES_tradnl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Perífrasis (circunloquio)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14600"/>
            <a:ext cx="7404100" cy="2819400"/>
          </a:xfrm>
        </p:spPr>
        <p:txBody>
          <a:bodyPr/>
          <a:lstStyle/>
          <a:p>
            <a:pPr>
              <a:buNone/>
            </a:pPr>
            <a:r>
              <a:rPr lang="es-ES" sz="1600" dirty="0" smtClean="0"/>
              <a:t>	</a:t>
            </a:r>
            <a:r>
              <a:rPr lang="es-ES" sz="2000" dirty="0" smtClean="0"/>
              <a:t>Se llama también «rodeo de palabras». Resulta de mencionar una persona o cosa cualquiera no dándole su propio nombre, sino el de alguna cualidad o circunstancia suya a fin de que podamos reconocerla; a veces puede ser extensa y suele guardar relación con otros recursos estilísticos como la hipérbole y la metáfora. «EI ciego dios del amor» sería una manera perifrástica de referirse a Cupido, por ejemplo.)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304800"/>
            <a:ext cx="6629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000" dirty="0"/>
              <a:t>Las piquetas de los gallos </a:t>
            </a:r>
            <a:r>
              <a:rPr lang="es-ES" sz="2000" dirty="0" smtClean="0"/>
              <a:t>}</a:t>
            </a:r>
            <a:endParaRPr lang="es-ES" sz="2000" dirty="0"/>
          </a:p>
          <a:p>
            <a:r>
              <a:rPr lang="en-US" sz="2000" dirty="0"/>
              <a:t>cavan</a:t>
            </a:r>
            <a:r>
              <a:rPr lang="en-US" sz="2000" dirty="0"/>
              <a:t> </a:t>
            </a:r>
            <a:r>
              <a:rPr lang="en-US" sz="2000" dirty="0"/>
              <a:t>buscando</a:t>
            </a:r>
            <a:r>
              <a:rPr lang="en-US" sz="2000" dirty="0"/>
              <a:t> la aurora</a:t>
            </a:r>
            <a:r>
              <a:rPr lang="en-US" sz="2000" dirty="0" smtClean="0"/>
              <a:t>.</a:t>
            </a:r>
            <a:r>
              <a:rPr lang="es-ES" sz="2000" dirty="0" smtClean="0"/>
              <a:t>}   Significa el </a:t>
            </a:r>
            <a:r>
              <a:rPr lang="es-ES" sz="2000" i="1" dirty="0" smtClean="0"/>
              <a:t>amanecer</a:t>
            </a:r>
            <a:endParaRPr lang="en-US" sz="2000" i="1" dirty="0"/>
          </a:p>
          <a:p>
            <a:pPr lvl="4"/>
            <a:r>
              <a:rPr lang="en-US" sz="2000" dirty="0"/>
              <a:t>(Federico </a:t>
            </a:r>
            <a:r>
              <a:rPr lang="en-US" sz="2000" dirty="0" smtClean="0"/>
              <a:t>García</a:t>
            </a:r>
            <a:r>
              <a:rPr lang="en-US" sz="2000" dirty="0" smtClean="0"/>
              <a:t> </a:t>
            </a:r>
            <a:r>
              <a:rPr lang="en-US" sz="2000" dirty="0"/>
              <a:t>Lorca,</a:t>
            </a:r>
          </a:p>
          <a:p>
            <a:pPr lvl="4"/>
            <a:r>
              <a:rPr lang="en-US" sz="2000" dirty="0"/>
              <a:t>«Romance de la</a:t>
            </a:r>
          </a:p>
          <a:p>
            <a:pPr lvl="4"/>
            <a:r>
              <a:rPr lang="en-US" sz="2000" dirty="0"/>
              <a:t>pena</a:t>
            </a:r>
            <a:r>
              <a:rPr lang="en-US" sz="2000" dirty="0"/>
              <a:t> </a:t>
            </a:r>
            <a:r>
              <a:rPr lang="en-US" sz="2000" dirty="0"/>
              <a:t>negra</a:t>
            </a:r>
            <a:r>
              <a:rPr lang="en-US" sz="2000" dirty="0"/>
              <a:t>»)</a:t>
            </a:r>
            <a:endParaRPr lang="en-US" sz="20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638800"/>
            <a:ext cx="7497763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Apóstrofe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810000"/>
            <a:ext cx="7848600" cy="1752600"/>
          </a:xfrm>
        </p:spPr>
        <p:txBody>
          <a:bodyPr/>
          <a:lstStyle/>
          <a:p>
            <a:pPr marL="365125" lvl="1" indent="-282575" eaLnBrk="1" hangingPunct="1">
              <a:spcBef>
                <a:spcPts val="600"/>
              </a:spcBef>
              <a:buSzPct val="80000"/>
              <a:buFont typeface="Wingdings 2" pitchFamily="18" charset="2"/>
              <a:buChar char=""/>
            </a:pPr>
            <a:r>
              <a:rPr lang="es-ES_tradnl" sz="1800" dirty="0" smtClean="0"/>
              <a:t>(Hablar en directo, con vehemencia normalmente, a alguien o a algo en un poema u obra literaria.</a:t>
            </a:r>
            <a:r>
              <a:rPr lang="es-ES" sz="1800" dirty="0" smtClean="0"/>
              <a:t> Mediante este recurso literario, el hablante interrumpe el discurso para dirigirse a una persona ausente o muerta, a un objeto inanimado, a una idea abstracta, a quienes lo escuchan o leen o a sí mismo. Es frecuente, por tanto, en la plegaria, en los soliloquios o monólogos, en las invocaciones.</a:t>
            </a:r>
            <a:r>
              <a:rPr lang="es-ES_tradnl" sz="1800" dirty="0" smtClean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43000" y="914400"/>
            <a:ext cx="78486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800" dirty="0" smtClean="0"/>
              <a:t>Río verde, río verde,</a:t>
            </a:r>
          </a:p>
          <a:p>
            <a:r>
              <a:rPr lang="es-ES" sz="2800" dirty="0" smtClean="0"/>
              <a:t>más negro vas que la tinta</a:t>
            </a:r>
          </a:p>
          <a:p>
            <a:r>
              <a:rPr lang="es-ES" sz="2800" dirty="0" smtClean="0"/>
              <a:t>entre </a:t>
            </a:r>
            <a:r>
              <a:rPr lang="es-ES" sz="2800" dirty="0"/>
              <a:t>ti y Sierra Bermeja</a:t>
            </a:r>
          </a:p>
          <a:p>
            <a:r>
              <a:rPr lang="es-ES" sz="2800" dirty="0" smtClean="0"/>
              <a:t>murió gran caballería.</a:t>
            </a:r>
          </a:p>
          <a:p>
            <a:r>
              <a:rPr lang="en-US" sz="2000" dirty="0" smtClean="0"/>
              <a:t>	(</a:t>
            </a:r>
            <a:r>
              <a:rPr lang="en-US" sz="2000" dirty="0"/>
              <a:t>de </a:t>
            </a:r>
            <a:r>
              <a:rPr lang="en-US" sz="2000" i="1" dirty="0"/>
              <a:t>Romances </a:t>
            </a:r>
            <a:r>
              <a:rPr lang="en-US" sz="2000" i="1" dirty="0" smtClean="0"/>
              <a:t>fronterizos</a:t>
            </a:r>
            <a:r>
              <a:rPr lang="en-US" sz="2000" i="1" dirty="0"/>
              <a:t>)</a:t>
            </a:r>
            <a:endParaRPr lang="es-ES_tradnl" sz="20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Epífora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886200"/>
            <a:ext cx="7404100" cy="914400"/>
          </a:xfrm>
        </p:spPr>
        <p:txBody>
          <a:bodyPr/>
          <a:lstStyle/>
          <a:p>
            <a:pPr eaLnBrk="1" hangingPunct="1"/>
            <a:r>
              <a:rPr lang="es-ES_tradnl" sz="2800" dirty="0" smtClean="0"/>
              <a:t>(Repetición de palabras al final)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219200" y="914400"/>
            <a:ext cx="7620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" sz="2400" dirty="0">
                <a:latin typeface="+mn-lt"/>
              </a:rPr>
              <a:t>No digáis que la muerte </a:t>
            </a:r>
            <a:r>
              <a:rPr lang="es-ES" sz="2400" b="1" dirty="0">
                <a:latin typeface="+mn-lt"/>
              </a:rPr>
              <a:t>huele a nada</a:t>
            </a:r>
          </a:p>
          <a:p>
            <a:pPr>
              <a:defRPr/>
            </a:pPr>
            <a:r>
              <a:rPr lang="es-ES" sz="2400" dirty="0">
                <a:latin typeface="+mn-lt"/>
              </a:rPr>
              <a:t>que la ausencia de amor </a:t>
            </a:r>
            <a:r>
              <a:rPr lang="es-ES" sz="2400" b="1" dirty="0">
                <a:latin typeface="+mn-lt"/>
              </a:rPr>
              <a:t>huele a nada</a:t>
            </a:r>
          </a:p>
          <a:p>
            <a:pPr>
              <a:defRPr/>
            </a:pPr>
            <a:r>
              <a:rPr lang="es-ES" sz="2400" dirty="0">
                <a:latin typeface="+mn-lt"/>
              </a:rPr>
              <a:t>que la ausencia de aire, de la sombra </a:t>
            </a:r>
            <a:r>
              <a:rPr lang="es-ES" sz="2400" b="1" dirty="0">
                <a:latin typeface="+mn-lt"/>
              </a:rPr>
              <a:t>huelen a nada.</a:t>
            </a:r>
          </a:p>
          <a:p>
            <a:pPr>
              <a:defRPr/>
            </a:pPr>
            <a:endParaRPr lang="es-ES_tradnl" sz="26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Anáfora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581400"/>
            <a:ext cx="7404100" cy="1676400"/>
          </a:xfrm>
        </p:spPr>
        <p:txBody>
          <a:bodyPr>
            <a:normAutofit fontScale="92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s-ES_tradnl" dirty="0" smtClean="0"/>
              <a:t>(Es una repetición de palabras al principio de un verso o al principio de frases semejantes)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ES_tradnl" dirty="0" smtClean="0"/>
              <a:t>	</a:t>
            </a:r>
            <a:endParaRPr lang="en-US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457200"/>
            <a:ext cx="7315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000" dirty="0" smtClean="0"/>
              <a:t>Aquí </a:t>
            </a:r>
            <a:r>
              <a:rPr lang="es-ES" sz="3000" dirty="0"/>
              <a:t>tengo una voz decidida,</a:t>
            </a:r>
          </a:p>
          <a:p>
            <a:r>
              <a:rPr lang="es-ES" sz="3000" dirty="0" smtClean="0"/>
              <a:t>aquí </a:t>
            </a:r>
            <a:r>
              <a:rPr lang="es-ES" sz="3000" dirty="0"/>
              <a:t>tengo una vida combatida y airada,</a:t>
            </a:r>
          </a:p>
          <a:p>
            <a:r>
              <a:rPr lang="es-ES" sz="3000" dirty="0" smtClean="0"/>
              <a:t>aquí </a:t>
            </a:r>
            <a:r>
              <a:rPr lang="es-ES" sz="3000" dirty="0"/>
              <a:t>tengo un rumor, </a:t>
            </a:r>
            <a:r>
              <a:rPr lang="es-ES" sz="3000" dirty="0" smtClean="0"/>
              <a:t>aquí </a:t>
            </a:r>
            <a:r>
              <a:rPr lang="es-ES" sz="3000" dirty="0"/>
              <a:t>tengo una vida</a:t>
            </a:r>
            <a:r>
              <a:rPr lang="es-ES" sz="3000" dirty="0" smtClean="0"/>
              <a:t>.</a:t>
            </a:r>
          </a:p>
          <a:p>
            <a:endParaRPr lang="es-ES" sz="3000" i="1" dirty="0"/>
          </a:p>
          <a:p>
            <a:r>
              <a:rPr lang="es-ES" sz="2400" dirty="0" smtClean="0"/>
              <a:t>	(Miguel Hernández, «Recoged esta voz»)</a:t>
            </a:r>
            <a:endParaRPr lang="es-ES" sz="2400" dirty="0">
              <a:latin typeface="+mj-lt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Eufemismo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581400"/>
            <a:ext cx="7315200" cy="1905000"/>
          </a:xfrm>
        </p:spPr>
        <p:txBody>
          <a:bodyPr/>
          <a:lstStyle/>
          <a:p>
            <a:pPr eaLnBrk="1" hangingPunct="1"/>
            <a:r>
              <a:rPr lang="es-ES_tradnl" dirty="0" smtClean="0"/>
              <a:t>(Es la perífrasis que se emplea para evitar una expresión penosa u horrenda, grosera o malsonante)</a:t>
            </a:r>
            <a:endParaRPr lang="en-US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152400"/>
            <a:ext cx="6705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4400" dirty="0">
                <a:latin typeface="Gill Sans MT" pitchFamily="34" charset="0"/>
              </a:rPr>
              <a:t>Le señaló la puerta. (</a:t>
            </a:r>
            <a:r>
              <a:rPr lang="es-ES_tradnl" sz="4400" dirty="0">
                <a:solidFill>
                  <a:srgbClr val="0070C0"/>
                </a:solidFill>
                <a:latin typeface="Gill Sans MT" pitchFamily="34" charset="0"/>
              </a:rPr>
              <a:t>por echarlo de casa</a:t>
            </a:r>
            <a:r>
              <a:rPr lang="es-ES_tradnl" sz="4400" dirty="0">
                <a:latin typeface="Gill Sans MT" pitchFamily="34" charset="0"/>
              </a:rPr>
              <a:t>)</a:t>
            </a:r>
            <a:endParaRPr lang="en-US" sz="4400" dirty="0">
              <a:latin typeface="Gill Sans MT" pitchFamily="34" charset="0"/>
            </a:endParaRPr>
          </a:p>
          <a:p>
            <a:r>
              <a:rPr lang="es-ES_tradnl" sz="4400" dirty="0">
                <a:latin typeface="Gill Sans MT" pitchFamily="34" charset="0"/>
              </a:rPr>
              <a:t>Pasó a mejor vida. (</a:t>
            </a:r>
            <a:r>
              <a:rPr lang="es-ES_tradnl" sz="4400" dirty="0">
                <a:solidFill>
                  <a:srgbClr val="0070C0"/>
                </a:solidFill>
                <a:latin typeface="Gill Sans MT" pitchFamily="34" charset="0"/>
              </a:rPr>
              <a:t>por morir</a:t>
            </a:r>
            <a:r>
              <a:rPr lang="es-ES_tradnl" sz="4400" dirty="0">
                <a:latin typeface="Gill Sans MT" pitchFamily="34" charset="0"/>
              </a:rPr>
              <a:t>)</a:t>
            </a:r>
            <a:endParaRPr lang="en-US" sz="44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2578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Alusión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962400"/>
            <a:ext cx="7239000" cy="990600"/>
          </a:xfrm>
        </p:spPr>
        <p:txBody>
          <a:bodyPr/>
          <a:lstStyle/>
          <a:p>
            <a:pPr eaLnBrk="1" hangingPunct="1"/>
            <a:r>
              <a:rPr lang="es-ES_tradnl" sz="2800" dirty="0" smtClean="0"/>
              <a:t>(Es la perífrasis que hace referencia a persona o cosa conocida sin nombrarla)</a:t>
            </a:r>
            <a:endParaRPr lang="en-US" sz="28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152400"/>
            <a:ext cx="6629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latin typeface="Gill Sans MT" pitchFamily="34" charset="0"/>
              </a:rPr>
              <a:t>Aquél sólo me encomiendo,</a:t>
            </a:r>
            <a:br>
              <a:rPr lang="es-ES_tradnl" sz="2400" dirty="0">
                <a:latin typeface="Gill Sans MT" pitchFamily="34" charset="0"/>
              </a:rPr>
            </a:br>
            <a:r>
              <a:rPr lang="es-ES_tradnl" sz="2400" dirty="0">
                <a:latin typeface="Gill Sans MT" pitchFamily="34" charset="0"/>
              </a:rPr>
              <a:t>aquél sólo invoco yo</a:t>
            </a:r>
            <a:br>
              <a:rPr lang="es-ES_tradnl" sz="2400" dirty="0">
                <a:latin typeface="Gill Sans MT" pitchFamily="34" charset="0"/>
              </a:rPr>
            </a:br>
            <a:r>
              <a:rPr lang="es-ES_tradnl" sz="2400" dirty="0">
                <a:latin typeface="Gill Sans MT" pitchFamily="34" charset="0"/>
              </a:rPr>
              <a:t>de verdad, </a:t>
            </a:r>
            <a:br>
              <a:rPr lang="es-ES_tradnl" sz="2400" dirty="0">
                <a:latin typeface="Gill Sans MT" pitchFamily="34" charset="0"/>
              </a:rPr>
            </a:br>
            <a:r>
              <a:rPr lang="es-ES_tradnl" sz="2400" dirty="0">
                <a:latin typeface="Gill Sans MT" pitchFamily="34" charset="0"/>
              </a:rPr>
              <a:t>que en este mundo viviendo,</a:t>
            </a:r>
            <a:br>
              <a:rPr lang="es-ES_tradnl" sz="2400" dirty="0">
                <a:latin typeface="Gill Sans MT" pitchFamily="34" charset="0"/>
              </a:rPr>
            </a:br>
            <a:r>
              <a:rPr lang="es-ES_tradnl" sz="2400" dirty="0">
                <a:latin typeface="Gill Sans MT" pitchFamily="34" charset="0"/>
              </a:rPr>
              <a:t>el mundo no conoció</a:t>
            </a:r>
            <a:br>
              <a:rPr lang="es-ES_tradnl" sz="2400" dirty="0">
                <a:latin typeface="Gill Sans MT" pitchFamily="34" charset="0"/>
              </a:rPr>
            </a:br>
            <a:r>
              <a:rPr lang="es-ES_tradnl" sz="2400" dirty="0">
                <a:latin typeface="Gill Sans MT" pitchFamily="34" charset="0"/>
              </a:rPr>
              <a:t>su deidad</a:t>
            </a:r>
          </a:p>
          <a:p>
            <a:r>
              <a:rPr lang="en-US" sz="2400" dirty="0">
                <a:latin typeface="Gill Sans MT" pitchFamily="34" charset="0"/>
              </a:rPr>
              <a:t>___________</a:t>
            </a:r>
          </a:p>
          <a:p>
            <a:r>
              <a:rPr lang="es-ES_tradnl" sz="2400" dirty="0">
                <a:latin typeface="Gill Sans MT" pitchFamily="34" charset="0"/>
              </a:rPr>
              <a:t>Y cuando llegue el día del último viaje,</a:t>
            </a:r>
            <a:br>
              <a:rPr lang="es-ES_tradnl" sz="2400" dirty="0">
                <a:latin typeface="Gill Sans MT" pitchFamily="34" charset="0"/>
              </a:rPr>
            </a:br>
            <a:r>
              <a:rPr lang="es-ES_tradnl" sz="2400" dirty="0">
                <a:latin typeface="Gill Sans MT" pitchFamily="34" charset="0"/>
              </a:rPr>
              <a:t>y esté al partir la nave que nunca ha de tornar. . .</a:t>
            </a:r>
            <a:endParaRPr lang="en-US" sz="24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Paradoja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4114800"/>
            <a:ext cx="7404100" cy="1676400"/>
          </a:xfrm>
        </p:spPr>
        <p:txBody>
          <a:bodyPr/>
          <a:lstStyle/>
          <a:p>
            <a:pPr eaLnBrk="1" hangingPunct="1"/>
            <a:r>
              <a:rPr lang="es-ES_tradnl" sz="2500" dirty="0" smtClean="0"/>
              <a:t>(Es una antítesis superada porque une ideas contradictorias por naturaleza, en un mismo pensamiento el cual generalmente encierra una verdad profunda)</a:t>
            </a:r>
            <a:endParaRPr lang="en-US" sz="25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228600"/>
            <a:ext cx="6629400" cy="3524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 dirty="0"/>
              <a:t>...este vivir que es el vivir desnudo</a:t>
            </a:r>
          </a:p>
          <a:p>
            <a:r>
              <a:rPr lang="es-ES" sz="2000" dirty="0" smtClean="0"/>
              <a:t>¿no </a:t>
            </a:r>
            <a:r>
              <a:rPr lang="es-ES" sz="2000" dirty="0"/>
              <a:t>es acaso </a:t>
            </a:r>
            <a:r>
              <a:rPr lang="es-ES" sz="2000" i="1" dirty="0"/>
              <a:t>la vida de la muerte?</a:t>
            </a:r>
          </a:p>
          <a:p>
            <a:r>
              <a:rPr lang="en-US" sz="2000" dirty="0"/>
              <a:t>(Miguel de Unamuno,</a:t>
            </a:r>
          </a:p>
          <a:p>
            <a:r>
              <a:rPr lang="es-ES" sz="2000" dirty="0"/>
              <a:t>«La vida de la muerte</a:t>
            </a:r>
            <a:r>
              <a:rPr lang="es-ES" sz="2000" dirty="0" smtClean="0"/>
              <a:t>»)</a:t>
            </a:r>
          </a:p>
          <a:p>
            <a:r>
              <a:rPr lang="en-US" sz="2000" dirty="0" smtClean="0">
                <a:latin typeface="Gill Sans MT" pitchFamily="34" charset="0"/>
              </a:rPr>
              <a:t>___________</a:t>
            </a:r>
            <a:endParaRPr lang="en-US" sz="2000" dirty="0">
              <a:latin typeface="Gill Sans MT" pitchFamily="34" charset="0"/>
            </a:endParaRPr>
          </a:p>
          <a:p>
            <a:r>
              <a:rPr lang="es-ES_tradnl" sz="2000" dirty="0">
                <a:latin typeface="Gill Sans MT" pitchFamily="34" charset="0"/>
              </a:rPr>
              <a:t>Vivo sin vivir en mí,</a:t>
            </a:r>
            <a:br>
              <a:rPr lang="es-ES_tradnl" sz="2000" dirty="0">
                <a:latin typeface="Gill Sans MT" pitchFamily="34" charset="0"/>
              </a:rPr>
            </a:br>
            <a:r>
              <a:rPr lang="es-ES_tradnl" sz="2000" dirty="0">
                <a:latin typeface="Gill Sans MT" pitchFamily="34" charset="0"/>
              </a:rPr>
              <a:t>y tan alta vida espero,</a:t>
            </a:r>
            <a:br>
              <a:rPr lang="es-ES_tradnl" sz="2000" dirty="0">
                <a:latin typeface="Gill Sans MT" pitchFamily="34" charset="0"/>
              </a:rPr>
            </a:br>
            <a:r>
              <a:rPr lang="es-ES_tradnl" sz="2000" dirty="0">
                <a:latin typeface="Gill Sans MT" pitchFamily="34" charset="0"/>
              </a:rPr>
              <a:t>que muero porque no muero</a:t>
            </a:r>
          </a:p>
          <a:p>
            <a:r>
              <a:rPr lang="en-US" sz="2100" dirty="0">
                <a:latin typeface="Gill Sans MT" pitchFamily="34" charset="0"/>
              </a:rPr>
              <a:t>___________</a:t>
            </a:r>
          </a:p>
          <a:p>
            <a:r>
              <a:rPr lang="es-ES_tradnl" sz="2100" dirty="0">
                <a:latin typeface="Gill Sans MT" pitchFamily="34" charset="0"/>
              </a:rPr>
              <a:t>¡Oh soledad, que a fuerza de andar sola</a:t>
            </a:r>
            <a:br>
              <a:rPr lang="es-ES_tradnl" sz="2100" dirty="0">
                <a:latin typeface="Gill Sans MT" pitchFamily="34" charset="0"/>
              </a:rPr>
            </a:br>
            <a:r>
              <a:rPr lang="es-ES_tradnl" sz="2100" dirty="0">
                <a:latin typeface="Gill Sans MT" pitchFamily="34" charset="0"/>
              </a:rPr>
              <a:t>se siente de sí misma compañera!</a:t>
            </a:r>
            <a:endParaRPr lang="en-US" sz="21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El Hipérbaton (los hipérbatos)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581400"/>
            <a:ext cx="7404100" cy="1676400"/>
          </a:xfrm>
        </p:spPr>
        <p:txBody>
          <a:bodyPr/>
          <a:lstStyle/>
          <a:p>
            <a:pPr eaLnBrk="1" hangingPunct="1"/>
            <a:r>
              <a:rPr lang="es-ES_tradnl" dirty="0" smtClean="0"/>
              <a:t>(Consiste en invertir el orden gramatical de las palabras en la oración y la ilación lógica de las ideas)</a:t>
            </a:r>
            <a:endParaRPr lang="en-US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676400" y="152400"/>
            <a:ext cx="7162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       2                   3                      6</a:t>
            </a:r>
            <a:endParaRPr lang="en-US" sz="2400" dirty="0"/>
          </a:p>
          <a:p>
            <a:r>
              <a:rPr lang="es-ES" sz="2400" dirty="0"/>
              <a:t>Abanicos de aplausos, en bandadas,</a:t>
            </a:r>
          </a:p>
          <a:p>
            <a:r>
              <a:rPr lang="en-US" sz="2400" dirty="0" smtClean="0"/>
              <a:t>       4                   1                      5</a:t>
            </a:r>
            <a:endParaRPr lang="en-US" sz="2400" dirty="0"/>
          </a:p>
          <a:p>
            <a:r>
              <a:rPr lang="en-US" sz="2400" dirty="0"/>
              <a:t>descienden</a:t>
            </a:r>
            <a:r>
              <a:rPr lang="en-US" sz="2400" dirty="0"/>
              <a:t>, </a:t>
            </a:r>
            <a:r>
              <a:rPr lang="en-US" sz="2400" dirty="0"/>
              <a:t>giradores</a:t>
            </a:r>
            <a:r>
              <a:rPr lang="en-US" sz="2400" dirty="0"/>
              <a:t>, del </a:t>
            </a:r>
            <a:r>
              <a:rPr lang="en-US" sz="2400" dirty="0"/>
              <a:t>tendido</a:t>
            </a:r>
            <a:r>
              <a:rPr lang="en-US" sz="2400" dirty="0"/>
              <a:t>,</a:t>
            </a:r>
          </a:p>
          <a:p>
            <a:r>
              <a:rPr lang="en-US" sz="2400" dirty="0" smtClean="0"/>
              <a:t>       8               7                      9</a:t>
            </a:r>
            <a:endParaRPr lang="en-US" sz="2400" dirty="0"/>
          </a:p>
          <a:p>
            <a:r>
              <a:rPr lang="en-US" sz="2400" dirty="0"/>
              <a:t>la </a:t>
            </a:r>
            <a:r>
              <a:rPr lang="en-US" sz="2400" dirty="0"/>
              <a:t>ronda</a:t>
            </a:r>
            <a:r>
              <a:rPr lang="en-US" sz="2400" dirty="0"/>
              <a:t> a </a:t>
            </a:r>
            <a:r>
              <a:rPr lang="en-US" sz="2400" dirty="0"/>
              <a:t>coronar</a:t>
            </a:r>
            <a:r>
              <a:rPr lang="en-US" sz="2400" dirty="0"/>
              <a:t> de los </a:t>
            </a:r>
            <a:r>
              <a:rPr lang="en-US" sz="2400" dirty="0"/>
              <a:t>espadas</a:t>
            </a:r>
            <a:r>
              <a:rPr lang="en-US" sz="2400" dirty="0" smtClean="0"/>
              <a:t>.</a:t>
            </a:r>
            <a:endParaRPr lang="en-US" sz="2400" dirty="0"/>
          </a:p>
          <a:p>
            <a:pPr lvl="7"/>
            <a:r>
              <a:rPr lang="en-US" sz="2400" dirty="0"/>
              <a:t>(Rafael </a:t>
            </a:r>
            <a:r>
              <a:rPr lang="en-US" sz="2400" dirty="0"/>
              <a:t>Alberti</a:t>
            </a:r>
            <a:r>
              <a:rPr lang="en-US" sz="2400" dirty="0"/>
              <a:t>,</a:t>
            </a:r>
          </a:p>
          <a:p>
            <a:pPr lvl="7"/>
            <a:r>
              <a:rPr lang="en-US" sz="2400" dirty="0"/>
              <a:t>«</a:t>
            </a:r>
            <a:r>
              <a:rPr lang="en-US" sz="2400" dirty="0"/>
              <a:t>Corrida</a:t>
            </a:r>
            <a:r>
              <a:rPr lang="en-US" sz="2400" dirty="0"/>
              <a:t> de </a:t>
            </a:r>
            <a:r>
              <a:rPr lang="en-US" sz="2400" dirty="0"/>
              <a:t>toros</a:t>
            </a:r>
            <a:r>
              <a:rPr lang="en-US" sz="2400" dirty="0"/>
              <a:t>»)</a:t>
            </a:r>
            <a:endParaRPr lang="en-US" sz="2400" dirty="0">
              <a:solidFill>
                <a:srgbClr val="FF0000"/>
              </a:solidFill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Asíndeton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810000"/>
            <a:ext cx="7404100" cy="1676400"/>
          </a:xfrm>
        </p:spPr>
        <p:txBody>
          <a:bodyPr/>
          <a:lstStyle/>
          <a:p>
            <a:pPr eaLnBrk="1" hangingPunct="1"/>
            <a:r>
              <a:rPr lang="es-ES_tradnl" sz="2400" dirty="0" smtClean="0"/>
              <a:t>(</a:t>
            </a:r>
            <a:r>
              <a:rPr lang="es-ES" sz="2400" dirty="0" smtClean="0"/>
              <a:t>Recurso estilístico contrario al polisíndeton que consiste en omitir las conjunciones para dar mayor fluidez, dinamismo, apasionamiento o empaque a la frase</a:t>
            </a:r>
            <a:r>
              <a:rPr lang="es-ES_tradnl" sz="2400" dirty="0" smtClean="0"/>
              <a:t>).</a:t>
            </a:r>
            <a:endParaRPr lang="en-US" sz="24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304800"/>
            <a:ext cx="6629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400" dirty="0"/>
              <a:t>Verte desnuda es recordar la tierra,</a:t>
            </a:r>
          </a:p>
          <a:p>
            <a:r>
              <a:rPr lang="es-ES" sz="2400" dirty="0"/>
              <a:t>la tierra lisa, limpia de caballos,</a:t>
            </a:r>
          </a:p>
          <a:p>
            <a:r>
              <a:rPr lang="es-ES" sz="2400" dirty="0"/>
              <a:t>la tierra sin mi junco, forma pura,</a:t>
            </a:r>
          </a:p>
          <a:p>
            <a:r>
              <a:rPr lang="es-ES" sz="2400" dirty="0"/>
              <a:t>cerrada al porvenir, </a:t>
            </a:r>
            <a:r>
              <a:rPr lang="es-ES" sz="2400" dirty="0" smtClean="0"/>
              <a:t>confín </a:t>
            </a:r>
            <a:r>
              <a:rPr lang="es-ES" sz="2400" dirty="0"/>
              <a:t>de plata</a:t>
            </a:r>
            <a:r>
              <a:rPr lang="es-ES" sz="2400" dirty="0" smtClean="0"/>
              <a:t>.</a:t>
            </a:r>
          </a:p>
          <a:p>
            <a:r>
              <a:rPr lang="es-ES" sz="2400" dirty="0" smtClean="0">
                <a:latin typeface="Gill Sans MT" pitchFamily="34" charset="0"/>
              </a:rPr>
              <a:t>			(Federico García Lorca)</a:t>
            </a:r>
          </a:p>
          <a:p>
            <a:endParaRPr lang="es-ES" sz="2400" dirty="0">
              <a:latin typeface="Gill Sans MT" pitchFamily="34" charset="0"/>
            </a:endParaRPr>
          </a:p>
          <a:p>
            <a:r>
              <a:rPr lang="es-ES" sz="2400" i="1" dirty="0" smtClean="0"/>
              <a:t>Veni, vidi, vici   (Vine, vi, vencí) </a:t>
            </a:r>
          </a:p>
          <a:p>
            <a:r>
              <a:rPr lang="es-ES" sz="2400" dirty="0" smtClean="0"/>
              <a:t>			(Julio Cesar)</a:t>
            </a:r>
            <a:endParaRPr lang="es-ES" sz="24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562600"/>
            <a:ext cx="7497763" cy="685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Políptoton (polípote)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4800600"/>
            <a:ext cx="7404100" cy="762000"/>
          </a:xfrm>
        </p:spPr>
        <p:txBody>
          <a:bodyPr/>
          <a:lstStyle/>
          <a:p>
            <a:pPr eaLnBrk="1" hangingPunct="1"/>
            <a:r>
              <a:rPr lang="es-ES_tradnl" sz="2000" dirty="0" smtClean="0"/>
              <a:t>(Repetición de sustantivo o adjetivo de otra forma, o de un verbo en dos tiempos.)</a:t>
            </a:r>
            <a:endParaRPr lang="en-US" sz="20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152400"/>
            <a:ext cx="66294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000" dirty="0">
                <a:latin typeface="Gill Sans MT" pitchFamily="34" charset="0"/>
              </a:rPr>
              <a:t>No podía ser que fueras sombra que entre las sombras </a:t>
            </a:r>
            <a:r>
              <a:rPr lang="es-ES_tradnl" sz="2000" dirty="0" smtClean="0">
                <a:latin typeface="Gill Sans MT" pitchFamily="34" charset="0"/>
              </a:rPr>
              <a:t>asistieras.</a:t>
            </a:r>
          </a:p>
          <a:p>
            <a:r>
              <a:rPr lang="es-ES_tradnl" sz="2000" dirty="0" smtClean="0">
                <a:latin typeface="Gill Sans MT" pitchFamily="34" charset="0"/>
              </a:rPr>
              <a:t>---------------------</a:t>
            </a:r>
          </a:p>
          <a:p>
            <a:r>
              <a:rPr lang="es-ES_tradnl" sz="2000" dirty="0" smtClean="0">
                <a:latin typeface="Gill Sans MT" pitchFamily="34" charset="0"/>
              </a:rPr>
              <a:t>La </a:t>
            </a:r>
            <a:r>
              <a:rPr lang="es-ES_tradnl" sz="2000" dirty="0">
                <a:latin typeface="Gill Sans MT" pitchFamily="34" charset="0"/>
              </a:rPr>
              <a:t>razón de la sinrazón que a mi razón se hace, de tal manera mi razón enflaquece, que con razón me quejo de la vuestra </a:t>
            </a:r>
            <a:r>
              <a:rPr lang="es-ES_tradnl" sz="2000" dirty="0">
                <a:latin typeface="Gill Sans MT" pitchFamily="34" charset="0"/>
              </a:rPr>
              <a:t>fermosura</a:t>
            </a:r>
            <a:r>
              <a:rPr lang="es-ES_tradnl" sz="2000" dirty="0" smtClean="0">
                <a:latin typeface="Gill Sans MT" pitchFamily="34" charset="0"/>
              </a:rPr>
              <a:t>…</a:t>
            </a:r>
          </a:p>
          <a:p>
            <a:r>
              <a:rPr lang="es-ES_tradnl" sz="2000" dirty="0" smtClean="0">
                <a:latin typeface="Gill Sans MT" pitchFamily="34" charset="0"/>
              </a:rPr>
              <a:t>----------------------</a:t>
            </a:r>
          </a:p>
          <a:p>
            <a:r>
              <a:rPr lang="es-ES" sz="2000" dirty="0" smtClean="0"/>
              <a:t>No me mires, que miran</a:t>
            </a:r>
            <a:br>
              <a:rPr lang="es-ES" sz="2000" dirty="0" smtClean="0"/>
            </a:br>
            <a:r>
              <a:rPr lang="es-ES" sz="2000" dirty="0" smtClean="0"/>
              <a:t>que nos miramos;</a:t>
            </a:r>
            <a:br>
              <a:rPr lang="es-ES" sz="2000" dirty="0" smtClean="0"/>
            </a:br>
            <a:r>
              <a:rPr lang="es-ES" sz="2000" dirty="0" smtClean="0"/>
              <a:t>miremos la manera</a:t>
            </a:r>
            <a:br>
              <a:rPr lang="es-ES" sz="2000" dirty="0" smtClean="0"/>
            </a:br>
            <a:r>
              <a:rPr lang="es-ES" sz="2000" dirty="0" smtClean="0"/>
              <a:t>de no mirarnos.</a:t>
            </a:r>
            <a:br>
              <a:rPr lang="es-ES" sz="2000" dirty="0" smtClean="0"/>
            </a:br>
            <a:r>
              <a:rPr lang="es-ES" sz="2000" dirty="0" smtClean="0"/>
              <a:t>No nos miremos</a:t>
            </a:r>
            <a:br>
              <a:rPr lang="es-ES" sz="2000" dirty="0" smtClean="0"/>
            </a:br>
            <a:r>
              <a:rPr lang="es-ES" sz="2000" dirty="0" smtClean="0"/>
              <a:t>y, cuando no nos miren,</a:t>
            </a:r>
            <a:br>
              <a:rPr lang="es-ES" sz="2000" dirty="0" smtClean="0"/>
            </a:br>
            <a:r>
              <a:rPr lang="es-ES" sz="2000" dirty="0" smtClean="0"/>
              <a:t>nos miraremos.</a:t>
            </a:r>
            <a:endParaRPr lang="es-ES_tradnl" sz="20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562600"/>
            <a:ext cx="7497763" cy="685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Paranomasia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200400"/>
            <a:ext cx="7404100" cy="2133600"/>
          </a:xfrm>
        </p:spPr>
        <p:txBody>
          <a:bodyPr/>
          <a:lstStyle/>
          <a:p>
            <a:r>
              <a:rPr lang="es-ES" sz="2000" dirty="0" smtClean="0"/>
              <a:t>Es la utilización de palabras de significado diferente pero de significantes parecidos. (Recuerda: El significado es lo que una palabra quiere decir, mientras que el significante es la forma de la palabra.)</a:t>
            </a:r>
          </a:p>
          <a:p>
            <a:r>
              <a:rPr lang="es-ES" sz="2000" dirty="0" smtClean="0"/>
              <a:t>La semejanza de sonidos, pero el contraste de significados, llama la atención y destaca la frase.</a:t>
            </a:r>
            <a:endParaRPr lang="es-ES" sz="20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152400"/>
            <a:ext cx="6629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 smtClean="0"/>
              <a:t>-Vendo nubes de </a:t>
            </a:r>
            <a:r>
              <a:rPr lang="es-ES" sz="2000" b="1" dirty="0" smtClean="0"/>
              <a:t>colores</a:t>
            </a:r>
            <a:r>
              <a:rPr lang="es-ES" sz="2000" dirty="0" smtClean="0"/>
              <a:t> para endulzar los </a:t>
            </a:r>
            <a:r>
              <a:rPr lang="es-ES" sz="2000" b="1" dirty="0" smtClean="0"/>
              <a:t>calores.</a:t>
            </a:r>
          </a:p>
          <a:p>
            <a:r>
              <a:rPr lang="es-ES" sz="2000" b="1" dirty="0" smtClean="0"/>
              <a:t>-------------</a:t>
            </a: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 smtClean="0"/>
              <a:t>--Del celeste </a:t>
            </a:r>
            <a:r>
              <a:rPr lang="es-ES" sz="2000" b="1" dirty="0" smtClean="0"/>
              <a:t>duraznero</a:t>
            </a:r>
            <a:r>
              <a:rPr lang="es-ES" sz="2000" dirty="0" smtClean="0"/>
              <a:t> y el canto del </a:t>
            </a:r>
            <a:r>
              <a:rPr lang="es-ES" sz="2000" b="1" dirty="0" smtClean="0"/>
              <a:t>pregonero</a:t>
            </a:r>
            <a:r>
              <a:rPr lang="es-ES" sz="2000" dirty="0" smtClean="0"/>
              <a:t>.</a:t>
            </a:r>
          </a:p>
          <a:p>
            <a:r>
              <a:rPr lang="es-ES" sz="2000" dirty="0" smtClean="0"/>
              <a:t>-------------</a:t>
            </a:r>
          </a:p>
          <a:p>
            <a:r>
              <a:rPr lang="es-ES" sz="2000" dirty="0" smtClean="0"/>
              <a:t>- La </a:t>
            </a:r>
            <a:r>
              <a:rPr lang="es-ES" sz="2000" b="1" dirty="0" smtClean="0"/>
              <a:t>escoria</a:t>
            </a:r>
            <a:r>
              <a:rPr lang="es-ES" sz="2000" dirty="0" smtClean="0"/>
              <a:t> humana hace </a:t>
            </a:r>
            <a:r>
              <a:rPr lang="es-ES" sz="2000" b="1" dirty="0" smtClean="0"/>
              <a:t>historia</a:t>
            </a:r>
            <a:r>
              <a:rPr lang="es-ES" sz="2000" dirty="0" smtClean="0"/>
              <a:t>.</a:t>
            </a:r>
            <a:endParaRPr lang="es-ES" sz="2000" dirty="0"/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Hipálage (Conmutación)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581400"/>
            <a:ext cx="7404100" cy="1905000"/>
          </a:xfrm>
        </p:spPr>
        <p:txBody>
          <a:bodyPr/>
          <a:lstStyle/>
          <a:p>
            <a:pPr eaLnBrk="1" hangingPunct="1"/>
            <a:r>
              <a:rPr lang="es-ES_tradnl" sz="2400" dirty="0" smtClean="0"/>
              <a:t>(Figura que consiste en aplicar a un sustantivo un adjetivo que le corresponde a otra palabra; también se denomina desplazamiento del adjetivo)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28800" y="381000"/>
            <a:ext cx="6477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000" dirty="0">
                <a:latin typeface="Gill Sans MT" pitchFamily="34" charset="0"/>
              </a:rPr>
              <a:t>¡Avisad a los jazmines</a:t>
            </a:r>
          </a:p>
          <a:p>
            <a:r>
              <a:rPr lang="es-ES_tradnl" sz="2000" dirty="0">
                <a:latin typeface="Gill Sans MT" pitchFamily="34" charset="0"/>
              </a:rPr>
              <a:t>con su blancura pequeña!</a:t>
            </a:r>
          </a:p>
          <a:p>
            <a:r>
              <a:rPr lang="es-ES_tradnl" sz="2000" dirty="0">
                <a:latin typeface="Gill Sans MT" pitchFamily="34" charset="0"/>
              </a:rPr>
              <a:t>-----------------</a:t>
            </a:r>
          </a:p>
          <a:p>
            <a:r>
              <a:rPr lang="es-ES_tradnl" sz="2000" dirty="0">
                <a:latin typeface="Gill Sans MT" pitchFamily="34" charset="0"/>
              </a:rPr>
              <a:t>Iban oscuros bajo la solitaria noche</a:t>
            </a:r>
            <a:r>
              <a:rPr lang="es-ES_tradnl" sz="2000" dirty="0" smtClean="0">
                <a:latin typeface="Gill Sans MT" pitchFamily="34" charset="0"/>
              </a:rPr>
              <a:t>…</a:t>
            </a:r>
          </a:p>
          <a:p>
            <a:r>
              <a:rPr lang="es-ES_tradnl" sz="2000" dirty="0" smtClean="0">
                <a:latin typeface="Gill Sans MT" pitchFamily="34" charset="0"/>
              </a:rPr>
              <a:t>------------------</a:t>
            </a:r>
          </a:p>
          <a:p>
            <a:r>
              <a:rPr lang="es-ES_tradnl" sz="2000" dirty="0" smtClean="0">
                <a:latin typeface="Gill Sans MT" pitchFamily="34" charset="0"/>
              </a:rPr>
              <a:t>… la dama le alargó su dulce pañuelo.</a:t>
            </a:r>
          </a:p>
          <a:p>
            <a:r>
              <a:rPr lang="es-ES_tradnl" sz="2000" dirty="0" smtClean="0">
                <a:latin typeface="Gill Sans MT" pitchFamily="34" charset="0"/>
              </a:rPr>
              <a:t>------------------</a:t>
            </a:r>
          </a:p>
          <a:p>
            <a:r>
              <a:rPr lang="es-ES" sz="2000" dirty="0" smtClean="0"/>
              <a:t>El hombre andaba cansado por la tarde sudorosa</a:t>
            </a:r>
            <a:r>
              <a:rPr lang="es-ES" sz="2000" i="1" dirty="0" smtClean="0"/>
              <a:t>.</a:t>
            </a:r>
            <a:endParaRPr lang="es-ES_tradnl" sz="2000" dirty="0">
              <a:latin typeface="Gill Sans MT" pitchFamily="34" charset="0"/>
            </a:endParaRPr>
          </a:p>
          <a:p>
            <a:endParaRPr lang="es-ES_tradnl" sz="20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28800" y="914400"/>
            <a:ext cx="6477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dirty="0" smtClean="0"/>
              <a:t>Este buitre voraz de ceño torvo</a:t>
            </a:r>
          </a:p>
          <a:p>
            <a:r>
              <a:rPr lang="es-ES" dirty="0" smtClean="0"/>
              <a:t>que </a:t>
            </a:r>
            <a:r>
              <a:rPr lang="es-ES" dirty="0"/>
              <a:t>me devora las </a:t>
            </a:r>
            <a:r>
              <a:rPr lang="es-ES" dirty="0" smtClean="0"/>
              <a:t>entrañas </a:t>
            </a:r>
            <a:r>
              <a:rPr lang="es-ES" dirty="0"/>
              <a:t>fiero</a:t>
            </a:r>
          </a:p>
          <a:p>
            <a:r>
              <a:rPr lang="es-ES" dirty="0"/>
              <a:t>y</a:t>
            </a:r>
            <a:r>
              <a:rPr lang="es-ES" dirty="0" smtClean="0"/>
              <a:t> es mi único constante compañero</a:t>
            </a:r>
          </a:p>
          <a:p>
            <a:r>
              <a:rPr lang="es-ES" dirty="0" smtClean="0"/>
              <a:t>labra </a:t>
            </a:r>
            <a:r>
              <a:rPr lang="es-ES" dirty="0"/>
              <a:t>mis </a:t>
            </a:r>
            <a:r>
              <a:rPr lang="es-ES" dirty="0" smtClean="0"/>
              <a:t>penas </a:t>
            </a:r>
            <a:r>
              <a:rPr lang="es-ES" dirty="0"/>
              <a:t>con su pico corvo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/>
              <a:t>EI </a:t>
            </a:r>
            <a:r>
              <a:rPr lang="es-ES" dirty="0" smtClean="0"/>
              <a:t>día </a:t>
            </a:r>
            <a:r>
              <a:rPr lang="es-ES" dirty="0"/>
              <a:t>en que </a:t>
            </a:r>
            <a:r>
              <a:rPr lang="es-ES" dirty="0" smtClean="0"/>
              <a:t>le </a:t>
            </a:r>
            <a:r>
              <a:rPr lang="es-ES" dirty="0"/>
              <a:t>toque el postrer sorbo</a:t>
            </a:r>
          </a:p>
          <a:p>
            <a:r>
              <a:rPr lang="es-ES" dirty="0"/>
              <a:t>apurar de mi negra sangre, quiero</a:t>
            </a:r>
          </a:p>
          <a:p>
            <a:r>
              <a:rPr lang="es-ES" dirty="0"/>
              <a:t>que me </a:t>
            </a:r>
            <a:r>
              <a:rPr lang="es-ES" dirty="0" smtClean="0"/>
              <a:t>dejéis </a:t>
            </a:r>
            <a:r>
              <a:rPr lang="es-ES" dirty="0"/>
              <a:t>con </a:t>
            </a:r>
            <a:r>
              <a:rPr lang="es-ES" dirty="0" smtClean="0"/>
              <a:t>él solo </a:t>
            </a:r>
            <a:r>
              <a:rPr lang="es-ES" dirty="0"/>
              <a:t>y </a:t>
            </a:r>
            <a:r>
              <a:rPr lang="es-ES" dirty="0" smtClean="0"/>
              <a:t>señero</a:t>
            </a:r>
            <a:endParaRPr lang="es-ES" dirty="0"/>
          </a:p>
          <a:p>
            <a:r>
              <a:rPr lang="es-ES" dirty="0"/>
              <a:t>un momento, sin nadie como estorbo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/>
              <a:t>Pues quiero, triunfo haciendo mi </a:t>
            </a:r>
            <a:r>
              <a:rPr lang="es-ES" dirty="0" smtClean="0"/>
              <a:t>agonía,</a:t>
            </a:r>
            <a:endParaRPr lang="es-ES" dirty="0"/>
          </a:p>
          <a:p>
            <a:r>
              <a:rPr lang="es-ES" dirty="0"/>
              <a:t>mientras </a:t>
            </a:r>
            <a:r>
              <a:rPr lang="es-ES" dirty="0" smtClean="0"/>
              <a:t>él </a:t>
            </a:r>
            <a:r>
              <a:rPr lang="es-ES" dirty="0"/>
              <a:t>mi ultimo despojo traga</a:t>
            </a:r>
          </a:p>
          <a:p>
            <a:r>
              <a:rPr lang="es-ES" dirty="0"/>
              <a:t>sorprender en sus ojos la </a:t>
            </a:r>
            <a:r>
              <a:rPr lang="es-ES" dirty="0" smtClean="0"/>
              <a:t>sombría</a:t>
            </a:r>
          </a:p>
          <a:p>
            <a:endParaRPr lang="es-ES" dirty="0"/>
          </a:p>
          <a:p>
            <a:r>
              <a:rPr lang="es-ES" dirty="0"/>
              <a:t>mirada al ver la suerte que </a:t>
            </a:r>
            <a:r>
              <a:rPr lang="es-ES" dirty="0" smtClean="0"/>
              <a:t>le </a:t>
            </a:r>
            <a:r>
              <a:rPr lang="es-ES" dirty="0"/>
              <a:t>amaga</a:t>
            </a:r>
          </a:p>
          <a:p>
            <a:r>
              <a:rPr lang="es-ES" dirty="0"/>
              <a:t>sin esta presa en que </a:t>
            </a:r>
            <a:r>
              <a:rPr lang="es-ES" dirty="0" smtClean="0"/>
              <a:t>satisfacía</a:t>
            </a:r>
            <a:endParaRPr lang="es-ES" dirty="0"/>
          </a:p>
          <a:p>
            <a:r>
              <a:rPr lang="es-ES" dirty="0"/>
              <a:t>el hambre atroz que nunca se le apaga</a:t>
            </a:r>
            <a:r>
              <a:rPr lang="es-ES" dirty="0" smtClean="0"/>
              <a:t>.</a:t>
            </a:r>
          </a:p>
          <a:p>
            <a:r>
              <a:rPr lang="es-ES" dirty="0">
                <a:latin typeface="Gill Sans MT" pitchFamily="34" charset="0"/>
              </a:rPr>
              <a:t>	</a:t>
            </a:r>
            <a:r>
              <a:rPr lang="es-ES" dirty="0" smtClean="0">
                <a:latin typeface="Gill Sans MT" pitchFamily="34" charset="0"/>
              </a:rPr>
              <a:t>			(Unamuno)</a:t>
            </a:r>
            <a:endParaRPr lang="es-ES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400"/>
            <a:ext cx="7497763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Símbolo</a:t>
            </a:r>
            <a:endParaRPr lang="es-ES_tradn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52600" y="381000"/>
            <a:ext cx="70104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000" dirty="0"/>
              <a:t>Es una </a:t>
            </a:r>
            <a:r>
              <a:rPr lang="es-ES" sz="2000" dirty="0" smtClean="0"/>
              <a:t>relación </a:t>
            </a:r>
            <a:r>
              <a:rPr lang="es-ES" sz="2000" dirty="0"/>
              <a:t>entre dos elementos, uno concreto, sensorial</a:t>
            </a:r>
            <a:r>
              <a:rPr lang="es-ES" sz="2000" dirty="0" smtClean="0"/>
              <a:t>, y </a:t>
            </a:r>
            <a:r>
              <a:rPr lang="es-ES" sz="2000" dirty="0"/>
              <a:t>el otro abstracto, de tal manera que el elemento </a:t>
            </a:r>
            <a:r>
              <a:rPr lang="es-ES" sz="2000" dirty="0" smtClean="0"/>
              <a:t>concreto revele lo </a:t>
            </a:r>
            <a:r>
              <a:rPr lang="es-ES" sz="2000" dirty="0"/>
              <a:t>abstracto. </a:t>
            </a:r>
            <a:endParaRPr lang="es-ES" sz="2000" dirty="0" smtClean="0"/>
          </a:p>
          <a:p>
            <a:endParaRPr lang="es-ES" sz="2000" dirty="0"/>
          </a:p>
          <a:p>
            <a:r>
              <a:rPr lang="es-ES" sz="2000" dirty="0" smtClean="0"/>
              <a:t>Teniendo </a:t>
            </a:r>
            <a:r>
              <a:rPr lang="es-ES" sz="2000" dirty="0"/>
              <a:t>en cuenta que la realidad </a:t>
            </a:r>
            <a:r>
              <a:rPr lang="es-ES" sz="2000" dirty="0" smtClean="0"/>
              <a:t>expresada por </a:t>
            </a:r>
            <a:r>
              <a:rPr lang="es-ES" sz="2000" dirty="0"/>
              <a:t>el </a:t>
            </a:r>
            <a:r>
              <a:rPr lang="es-ES" sz="2000" dirty="0" smtClean="0"/>
              <a:t>_________ </a:t>
            </a:r>
            <a:r>
              <a:rPr lang="es-ES" sz="2000" dirty="0"/>
              <a:t>es abstracta, su naturaleza es necesariamente difusa</a:t>
            </a:r>
            <a:r>
              <a:rPr lang="es-ES" sz="2000" dirty="0" smtClean="0"/>
              <a:t>, lo </a:t>
            </a:r>
            <a:r>
              <a:rPr lang="es-ES" sz="2000" dirty="0"/>
              <a:t>cual quiere decir que el </a:t>
            </a:r>
            <a:r>
              <a:rPr lang="es-ES" sz="2000" dirty="0" smtClean="0"/>
              <a:t>_________ </a:t>
            </a:r>
            <a:r>
              <a:rPr lang="es-ES" sz="2000" dirty="0"/>
              <a:t>no representa una </a:t>
            </a:r>
            <a:r>
              <a:rPr lang="es-ES" sz="2000" dirty="0" smtClean="0"/>
              <a:t>identificación perfecta.</a:t>
            </a:r>
          </a:p>
          <a:p>
            <a:endParaRPr lang="es-ES" sz="2000" dirty="0"/>
          </a:p>
          <a:p>
            <a:r>
              <a:rPr lang="es-ES" sz="2000" dirty="0" smtClean="0"/>
              <a:t>Ciertos _________ </a:t>
            </a:r>
            <a:r>
              <a:rPr lang="es-ES" sz="2000" dirty="0"/>
              <a:t>usados con frecuencia </a:t>
            </a:r>
            <a:r>
              <a:rPr lang="es-ES" sz="2000" dirty="0" smtClean="0"/>
              <a:t>se convierten </a:t>
            </a:r>
            <a:r>
              <a:rPr lang="es-ES" sz="2000" dirty="0"/>
              <a:t>en </a:t>
            </a:r>
            <a:r>
              <a:rPr lang="es-ES" sz="2000" i="1" dirty="0"/>
              <a:t>emblemas </a:t>
            </a:r>
            <a:r>
              <a:rPr lang="es-ES" sz="2000" i="1" dirty="0" smtClean="0"/>
              <a:t>fácilmente </a:t>
            </a:r>
            <a:r>
              <a:rPr lang="es-ES" sz="2000" i="1" dirty="0"/>
              <a:t>reconocibles (la cruz </a:t>
            </a:r>
            <a:r>
              <a:rPr lang="es-ES" sz="2000" i="1" dirty="0" smtClean="0"/>
              <a:t>como </a:t>
            </a:r>
            <a:r>
              <a:rPr lang="es-ES" sz="2000" dirty="0" smtClean="0"/>
              <a:t>________ del cristianismo, la </a:t>
            </a:r>
            <a:r>
              <a:rPr lang="es-ES" sz="2000" i="1" dirty="0" smtClean="0"/>
              <a:t>rosa como ________ del amor, etcétera).</a:t>
            </a:r>
          </a:p>
          <a:p>
            <a:endParaRPr lang="es-ES" sz="2000" i="1" dirty="0"/>
          </a:p>
          <a:p>
            <a:r>
              <a:rPr lang="es-ES" sz="2000" dirty="0" smtClean="0"/>
              <a:t>Un </a:t>
            </a:r>
            <a:r>
              <a:rPr lang="es-ES" sz="2000" dirty="0"/>
              <a:t>buen ejemplo de </a:t>
            </a:r>
            <a:r>
              <a:rPr lang="es-ES" sz="2000" dirty="0" smtClean="0"/>
              <a:t>___________ </a:t>
            </a:r>
            <a:r>
              <a:rPr lang="es-ES" sz="2000" dirty="0"/>
              <a:t>se encuentra en el </a:t>
            </a:r>
            <a:r>
              <a:rPr lang="es-ES" sz="2000" dirty="0" smtClean="0"/>
              <a:t>soneto anterior de </a:t>
            </a:r>
            <a:r>
              <a:rPr lang="es-ES" sz="2000" dirty="0"/>
              <a:t>Unamuno en el cual se utiliza el </a:t>
            </a:r>
            <a:r>
              <a:rPr lang="es-ES" sz="2000" i="1" dirty="0"/>
              <a:t>buitre (vulture) </a:t>
            </a:r>
            <a:r>
              <a:rPr lang="es-ES" sz="2000" dirty="0" smtClean="0"/>
              <a:t>como</a:t>
            </a:r>
            <a:r>
              <a:rPr lang="es-ES" sz="2000" i="1" dirty="0" smtClean="0"/>
              <a:t> </a:t>
            </a:r>
            <a:r>
              <a:rPr lang="es-ES" sz="2000" dirty="0" smtClean="0"/>
              <a:t>_______ de ¿qu</a:t>
            </a:r>
            <a:r>
              <a:rPr lang="es-ES" sz="2000" dirty="0"/>
              <a:t>é</a:t>
            </a:r>
            <a:r>
              <a:rPr lang="es-ES" sz="2000" dirty="0" smtClean="0"/>
              <a:t>? </a:t>
            </a:r>
            <a:endParaRPr lang="es-ES" sz="20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Polisíndeton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4114800"/>
            <a:ext cx="7404100" cy="1143000"/>
          </a:xfrm>
        </p:spPr>
        <p:txBody>
          <a:bodyPr/>
          <a:lstStyle/>
          <a:p>
            <a:pPr eaLnBrk="1" hangingPunct="1"/>
            <a:r>
              <a:rPr lang="es-ES_tradnl" sz="2400" dirty="0" smtClean="0"/>
              <a:t>(Consiste en usar más conjunciones de las necesarias para dar a la frase una mayor fuerza o solemnidad)</a:t>
            </a:r>
            <a:endParaRPr lang="en-US" sz="24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381000"/>
            <a:ext cx="66294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000" dirty="0"/>
              <a:t>... se queda, como se quedan los lagos y las </a:t>
            </a:r>
            <a:r>
              <a:rPr lang="es-ES" sz="2000" dirty="0" smtClean="0"/>
              <a:t>montañas </a:t>
            </a:r>
            <a:r>
              <a:rPr lang="es-ES" sz="2000" dirty="0"/>
              <a:t>y las santas </a:t>
            </a:r>
            <a:r>
              <a:rPr lang="es-ES" sz="2000" dirty="0" smtClean="0"/>
              <a:t>almas sencillas.</a:t>
            </a:r>
          </a:p>
          <a:p>
            <a:r>
              <a:rPr lang="es-ES" sz="2000" dirty="0" smtClean="0"/>
              <a:t>	(</a:t>
            </a:r>
            <a:r>
              <a:rPr lang="es-ES" sz="2000" dirty="0"/>
              <a:t>Miguel de Unamuno, </a:t>
            </a:r>
            <a:r>
              <a:rPr lang="es-ES" sz="2000" i="1" dirty="0"/>
              <a:t>San Manuel Bueno, </a:t>
            </a:r>
            <a:r>
              <a:rPr lang="es-ES" sz="2000" i="1" dirty="0" smtClean="0"/>
              <a:t>mártir) </a:t>
            </a:r>
          </a:p>
          <a:p>
            <a:r>
              <a:rPr lang="es-ES" sz="2000" i="1" dirty="0" smtClean="0">
                <a:latin typeface="Gill Sans MT" pitchFamily="34" charset="0"/>
              </a:rPr>
              <a:t>-------------</a:t>
            </a:r>
          </a:p>
          <a:p>
            <a:r>
              <a:rPr lang="es-ES" sz="2000" dirty="0" smtClean="0"/>
              <a:t>Cuanto más alto llegaba</a:t>
            </a:r>
            <a:br>
              <a:rPr lang="es-ES" sz="2000" dirty="0" smtClean="0"/>
            </a:br>
            <a:r>
              <a:rPr lang="es-ES" sz="2000" dirty="0" smtClean="0"/>
              <a:t>de este viaje tan subido,</a:t>
            </a:r>
            <a:br>
              <a:rPr lang="es-ES" sz="2000" dirty="0" smtClean="0"/>
            </a:br>
            <a:r>
              <a:rPr lang="es-ES" sz="2000" dirty="0" smtClean="0"/>
              <a:t>tanto más bajo y rendido</a:t>
            </a:r>
            <a:br>
              <a:rPr lang="es-ES" sz="2000" dirty="0" smtClean="0"/>
            </a:br>
            <a:r>
              <a:rPr lang="es-ES" sz="2000" dirty="0" smtClean="0"/>
              <a:t>y abatido me hallaba…    (San Juan de la Cruz)</a:t>
            </a:r>
          </a:p>
          <a:p>
            <a:r>
              <a:rPr lang="es-ES" sz="2000" i="1" dirty="0" smtClean="0">
                <a:latin typeface="Gill Sans MT" pitchFamily="34" charset="0"/>
              </a:rPr>
              <a:t>-------------</a:t>
            </a:r>
          </a:p>
          <a:p>
            <a:r>
              <a:rPr lang="pt-BR" sz="2000" dirty="0" smtClean="0"/>
              <a:t>O tarde, o pronto, o nunca… (V. Aleixandre)</a:t>
            </a:r>
            <a:endParaRPr lang="es-ES" sz="20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Aliteración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581400"/>
            <a:ext cx="7404100" cy="1676400"/>
          </a:xfrm>
        </p:spPr>
        <p:txBody>
          <a:bodyPr/>
          <a:lstStyle/>
          <a:p>
            <a:pPr eaLnBrk="1" hangingPunct="1"/>
            <a:r>
              <a:rPr lang="es-ES_tradnl" dirty="0" smtClean="0"/>
              <a:t>(Es una repetición del sonido inicial en varias palabras de un mismo verso, estrofa o frase)</a:t>
            </a:r>
            <a:endParaRPr lang="en-US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600200" y="304800"/>
            <a:ext cx="7239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800" dirty="0">
                <a:latin typeface="Gill Sans MT" pitchFamily="34" charset="0"/>
              </a:rPr>
              <a:t>Si piensas que no </a:t>
            </a:r>
            <a:r>
              <a:rPr lang="es-ES_tradnl" sz="2800" b="1" dirty="0">
                <a:latin typeface="Gill Sans MT" pitchFamily="34" charset="0"/>
              </a:rPr>
              <a:t>s</a:t>
            </a:r>
            <a:r>
              <a:rPr lang="es-ES_tradnl" sz="2800" dirty="0">
                <a:latin typeface="Gill Sans MT" pitchFamily="34" charset="0"/>
              </a:rPr>
              <a:t>oy </a:t>
            </a:r>
            <a:r>
              <a:rPr lang="es-ES_tradnl" sz="2800" b="1" dirty="0">
                <a:latin typeface="Gill Sans MT" pitchFamily="34" charset="0"/>
              </a:rPr>
              <a:t>s</a:t>
            </a:r>
            <a:r>
              <a:rPr lang="es-ES_tradnl" sz="2800" dirty="0">
                <a:latin typeface="Gill Sans MT" pitchFamily="34" charset="0"/>
              </a:rPr>
              <a:t>u dueño, Alcino,</a:t>
            </a:r>
            <a:br>
              <a:rPr lang="es-ES_tradnl" sz="2800" dirty="0">
                <a:latin typeface="Gill Sans MT" pitchFamily="34" charset="0"/>
              </a:rPr>
            </a:br>
            <a:r>
              <a:rPr lang="es-ES_tradnl" sz="2800" b="1" dirty="0">
                <a:latin typeface="Gill Sans MT" pitchFamily="34" charset="0"/>
              </a:rPr>
              <a:t>s</a:t>
            </a:r>
            <a:r>
              <a:rPr lang="es-ES_tradnl" sz="2800" dirty="0">
                <a:latin typeface="Gill Sans MT" pitchFamily="34" charset="0"/>
              </a:rPr>
              <a:t>uelta y verás </a:t>
            </a:r>
            <a:r>
              <a:rPr lang="es-ES_tradnl" sz="2800" b="1" dirty="0">
                <a:latin typeface="Gill Sans MT" pitchFamily="34" charset="0"/>
              </a:rPr>
              <a:t>s</a:t>
            </a:r>
            <a:r>
              <a:rPr lang="es-ES_tradnl" sz="2800" dirty="0">
                <a:latin typeface="Gill Sans MT" pitchFamily="34" charset="0"/>
              </a:rPr>
              <a:t>i a mi choza viene</a:t>
            </a:r>
            <a:br>
              <a:rPr lang="es-ES_tradnl" sz="2800" dirty="0">
                <a:latin typeface="Gill Sans MT" pitchFamily="34" charset="0"/>
              </a:rPr>
            </a:br>
            <a:r>
              <a:rPr lang="es-ES_tradnl" sz="2800" dirty="0">
                <a:latin typeface="Gill Sans MT" pitchFamily="34" charset="0"/>
              </a:rPr>
              <a:t>que aún tienen </a:t>
            </a:r>
            <a:r>
              <a:rPr lang="es-ES_tradnl" sz="2800" b="1" dirty="0">
                <a:latin typeface="Gill Sans MT" pitchFamily="34" charset="0"/>
              </a:rPr>
              <a:t>s</a:t>
            </a:r>
            <a:r>
              <a:rPr lang="es-ES_tradnl" sz="2800" dirty="0">
                <a:latin typeface="Gill Sans MT" pitchFamily="34" charset="0"/>
              </a:rPr>
              <a:t>al las manos de </a:t>
            </a:r>
            <a:r>
              <a:rPr lang="es-ES_tradnl" sz="2800" b="1" dirty="0">
                <a:latin typeface="Gill Sans MT" pitchFamily="34" charset="0"/>
              </a:rPr>
              <a:t>s</a:t>
            </a:r>
            <a:r>
              <a:rPr lang="es-ES_tradnl" sz="2800" dirty="0">
                <a:latin typeface="Gill Sans MT" pitchFamily="34" charset="0"/>
              </a:rPr>
              <a:t>u dueño</a:t>
            </a:r>
            <a:r>
              <a:rPr lang="es-ES_tradnl" sz="2800" dirty="0" smtClean="0">
                <a:latin typeface="Gill Sans MT" pitchFamily="34" charset="0"/>
              </a:rPr>
              <a:t>.</a:t>
            </a:r>
          </a:p>
          <a:p>
            <a:r>
              <a:rPr lang="es-ES_tradnl" sz="2800" dirty="0">
                <a:latin typeface="Gill Sans MT" pitchFamily="34" charset="0"/>
              </a:rPr>
              <a:t>	</a:t>
            </a:r>
            <a:r>
              <a:rPr lang="es-ES_tradnl" sz="2800" dirty="0" smtClean="0">
                <a:latin typeface="Gill Sans MT" pitchFamily="34" charset="0"/>
              </a:rPr>
              <a:t>(Lope de Vega, </a:t>
            </a:r>
            <a:r>
              <a:rPr lang="es-ES_tradnl" sz="2800" i="1" dirty="0" smtClean="0">
                <a:latin typeface="Gill Sans MT" pitchFamily="34" charset="0"/>
              </a:rPr>
              <a:t>Rimas humanas)</a:t>
            </a:r>
            <a:endParaRPr lang="en-US" sz="28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Onomatopeya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581400"/>
            <a:ext cx="7404100" cy="1676400"/>
          </a:xfrm>
        </p:spPr>
        <p:txBody>
          <a:bodyPr/>
          <a:lstStyle/>
          <a:p>
            <a:pPr eaLnBrk="1" hangingPunct="1"/>
            <a:r>
              <a:rPr lang="es-ES_tradnl" dirty="0" smtClean="0"/>
              <a:t>(Consiste en imitar sonidos reales por medio del ritmo de las palabras)</a:t>
            </a:r>
            <a:endParaRPr lang="en-US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457200"/>
            <a:ext cx="6629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800" dirty="0"/>
              <a:t>vuela la </a:t>
            </a:r>
            <a:r>
              <a:rPr lang="es-ES" sz="2800" dirty="0" smtClean="0"/>
              <a:t>sensación, </a:t>
            </a:r>
            <a:r>
              <a:rPr lang="es-ES" sz="2800" dirty="0"/>
              <a:t>que al fin se borra</a:t>
            </a:r>
          </a:p>
          <a:p>
            <a:r>
              <a:rPr lang="es-ES" sz="2800" dirty="0" smtClean="0"/>
              <a:t>verde mosca, </a:t>
            </a:r>
            <a:r>
              <a:rPr lang="es-ES" sz="2800" i="1" dirty="0" smtClean="0"/>
              <a:t>zumbándome en la frente.</a:t>
            </a:r>
          </a:p>
          <a:p>
            <a:pPr lvl="2"/>
            <a:r>
              <a:rPr lang="es-ES" sz="2800" dirty="0" smtClean="0"/>
              <a:t>(Ramón del Valle-Inclán,</a:t>
            </a:r>
          </a:p>
          <a:p>
            <a:pPr lvl="2"/>
            <a:r>
              <a:rPr lang="es-ES" sz="2800" dirty="0" smtClean="0"/>
              <a:t>«Rosa del sanatorio»)</a:t>
            </a:r>
            <a:endParaRPr lang="es-ES" sz="2800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Hipérbole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581400"/>
            <a:ext cx="7404100" cy="1676400"/>
          </a:xfrm>
        </p:spPr>
        <p:txBody>
          <a:bodyPr/>
          <a:lstStyle/>
          <a:p>
            <a:pPr eaLnBrk="1" hangingPunct="1"/>
            <a:r>
              <a:rPr lang="es-ES_tradnl" dirty="0" smtClean="0"/>
              <a:t>(Consiste en exagerar las cosas aumentando o disminuyendo la verdad de lo que se dice.)</a:t>
            </a:r>
            <a:endParaRPr lang="en-US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152400"/>
            <a:ext cx="6629400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800" dirty="0">
                <a:latin typeface="Gill Sans MT" pitchFamily="34" charset="0"/>
              </a:rPr>
              <a:t>«Tengo un sueño que me muero»</a:t>
            </a:r>
          </a:p>
          <a:p>
            <a:r>
              <a:rPr lang="es-ES_tradnl" sz="2800" dirty="0">
                <a:latin typeface="Gill Sans MT" pitchFamily="34" charset="0"/>
              </a:rPr>
              <a:t>		 ___________</a:t>
            </a:r>
          </a:p>
          <a:p>
            <a:r>
              <a:rPr lang="es-ES_tradnl" sz="2800" dirty="0">
                <a:latin typeface="Gill Sans MT" pitchFamily="34" charset="0"/>
              </a:rPr>
              <a:t>Érase</a:t>
            </a:r>
            <a:r>
              <a:rPr lang="es-ES_tradnl" sz="2800" dirty="0">
                <a:latin typeface="Gill Sans MT" pitchFamily="34" charset="0"/>
              </a:rPr>
              <a:t> un hombre a una nariz pegado:</a:t>
            </a:r>
            <a:br>
              <a:rPr lang="es-ES_tradnl" sz="2800" dirty="0">
                <a:latin typeface="Gill Sans MT" pitchFamily="34" charset="0"/>
              </a:rPr>
            </a:br>
            <a:r>
              <a:rPr lang="es-ES_tradnl" sz="2800" dirty="0">
                <a:latin typeface="Gill Sans MT" pitchFamily="34" charset="0"/>
              </a:rPr>
              <a:t>érase</a:t>
            </a:r>
            <a:r>
              <a:rPr lang="es-ES_tradnl" sz="2800" dirty="0">
                <a:latin typeface="Gill Sans MT" pitchFamily="34" charset="0"/>
              </a:rPr>
              <a:t> una nariz superlativa;</a:t>
            </a:r>
            <a:br>
              <a:rPr lang="es-ES_tradnl" sz="2800" dirty="0">
                <a:latin typeface="Gill Sans MT" pitchFamily="34" charset="0"/>
              </a:rPr>
            </a:br>
            <a:r>
              <a:rPr lang="es-ES_tradnl" sz="2800" dirty="0">
                <a:latin typeface="Gill Sans MT" pitchFamily="34" charset="0"/>
              </a:rPr>
              <a:t>érase</a:t>
            </a:r>
            <a:r>
              <a:rPr lang="es-ES_tradnl" sz="2800" dirty="0">
                <a:latin typeface="Gill Sans MT" pitchFamily="34" charset="0"/>
              </a:rPr>
              <a:t> una nariz sayón y escriba;</a:t>
            </a:r>
            <a:br>
              <a:rPr lang="es-ES_tradnl" sz="2800" dirty="0">
                <a:latin typeface="Gill Sans MT" pitchFamily="34" charset="0"/>
              </a:rPr>
            </a:br>
            <a:r>
              <a:rPr lang="es-ES_tradnl" sz="2800" dirty="0">
                <a:latin typeface="Gill Sans MT" pitchFamily="34" charset="0"/>
              </a:rPr>
              <a:t>érase</a:t>
            </a:r>
            <a:r>
              <a:rPr lang="es-ES_tradnl" sz="2800" dirty="0">
                <a:latin typeface="Gill Sans MT" pitchFamily="34" charset="0"/>
              </a:rPr>
              <a:t> un pez de espada muy barbado.</a:t>
            </a: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48640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2">
                    <a:satMod val="130000"/>
                  </a:schemeClr>
                </a:solidFill>
              </a:rPr>
              <a:t>Personificación (Prosopopeya)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581400"/>
            <a:ext cx="7315200" cy="1905000"/>
          </a:xfrm>
        </p:spPr>
        <p:txBody>
          <a:bodyPr>
            <a:normAutofit fontScale="85000"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s-ES_tradnl" dirty="0" smtClean="0"/>
              <a:t>(Consiste en atribuir cualidades propias de los seres animados y corpóreos a los inanimados o abstractos y, en particular, los atributos humanos a otros seres animados o inanimados)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0" y="152400"/>
            <a:ext cx="73914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 dirty="0" smtClean="0"/>
              <a:t>Empieza el llanto</a:t>
            </a:r>
          </a:p>
          <a:p>
            <a:r>
              <a:rPr lang="es-ES" sz="2400" dirty="0" smtClean="0"/>
              <a:t>de la guitarra.</a:t>
            </a:r>
          </a:p>
          <a:p>
            <a:r>
              <a:rPr lang="es-ES" sz="2400" dirty="0" smtClean="0"/>
              <a:t>Llora monótona</a:t>
            </a:r>
          </a:p>
          <a:p>
            <a:r>
              <a:rPr lang="es-ES" sz="2400" dirty="0" smtClean="0"/>
              <a:t>como llora el agua,</a:t>
            </a:r>
          </a:p>
          <a:p>
            <a:r>
              <a:rPr lang="es-ES" sz="2400" dirty="0" smtClean="0"/>
              <a:t>como llora el viento</a:t>
            </a:r>
          </a:p>
          <a:p>
            <a:r>
              <a:rPr lang="es-ES" sz="2400" dirty="0" smtClean="0"/>
              <a:t>sobre la nevada.</a:t>
            </a:r>
          </a:p>
          <a:p>
            <a:pPr lvl="2"/>
            <a:r>
              <a:rPr lang="es-ES" dirty="0" smtClean="0"/>
              <a:t>(Federico García Lorca,</a:t>
            </a:r>
          </a:p>
          <a:p>
            <a:pPr lvl="2"/>
            <a:r>
              <a:rPr lang="es-ES" i="1" dirty="0" smtClean="0"/>
              <a:t>Poema del cante jondo)</a:t>
            </a:r>
            <a:endParaRPr lang="es-ES" dirty="0">
              <a:latin typeface="Gill Sans MT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4|1.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715</TotalTime>
  <Words>2543</Words>
  <Application>Microsoft Office PowerPoint</Application>
  <PresentationFormat>On-screen Show (4:3)</PresentationFormat>
  <Paragraphs>372</Paragraphs>
  <Slides>44</Slides>
  <Notes>44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Solstice</vt:lpstr>
      <vt:lpstr>Figuras retóricas y tropos</vt:lpstr>
      <vt:lpstr>Elipsis</vt:lpstr>
      <vt:lpstr>Epíteto</vt:lpstr>
      <vt:lpstr>Asíndeton</vt:lpstr>
      <vt:lpstr>Polisíndeton</vt:lpstr>
      <vt:lpstr>Aliteración</vt:lpstr>
      <vt:lpstr>Onomatopeya</vt:lpstr>
      <vt:lpstr>Hipérbole</vt:lpstr>
      <vt:lpstr>Personificación (Prosopopeya)</vt:lpstr>
      <vt:lpstr>Símil o comparación</vt:lpstr>
      <vt:lpstr>Ironía</vt:lpstr>
      <vt:lpstr>Sarcasmo</vt:lpstr>
      <vt:lpstr>Sinestesia</vt:lpstr>
      <vt:lpstr>Paralelismo</vt:lpstr>
      <vt:lpstr>Enumeración </vt:lpstr>
      <vt:lpstr>Encabalgamiento </vt:lpstr>
      <vt:lpstr>Epifanía</vt:lpstr>
      <vt:lpstr>Reduplicación</vt:lpstr>
      <vt:lpstr>Conduplicación (anadiplosis) </vt:lpstr>
      <vt:lpstr>Epanadiplisis</vt:lpstr>
      <vt:lpstr>Alegoría</vt:lpstr>
      <vt:lpstr>Parábola</vt:lpstr>
      <vt:lpstr>Clímax / Gradación</vt:lpstr>
      <vt:lpstr>Analogía</vt:lpstr>
      <vt:lpstr>Pleonasmo</vt:lpstr>
      <vt:lpstr>Calambur</vt:lpstr>
      <vt:lpstr>Metáfora</vt:lpstr>
      <vt:lpstr>Metonimia</vt:lpstr>
      <vt:lpstr>Sinécdoque</vt:lpstr>
      <vt:lpstr>Antítesis (Contraste)</vt:lpstr>
      <vt:lpstr>Retruécano</vt:lpstr>
      <vt:lpstr>Perífrasis (circunloquio)</vt:lpstr>
      <vt:lpstr>Apóstrofe</vt:lpstr>
      <vt:lpstr>Epífora</vt:lpstr>
      <vt:lpstr>Anáfora </vt:lpstr>
      <vt:lpstr>Eufemismo</vt:lpstr>
      <vt:lpstr>Alusión</vt:lpstr>
      <vt:lpstr>Paradoja</vt:lpstr>
      <vt:lpstr>El Hipérbaton (los hipérbatos)</vt:lpstr>
      <vt:lpstr>Políptoton (polípote)</vt:lpstr>
      <vt:lpstr>Paranomasia</vt:lpstr>
      <vt:lpstr>Hipálage (Conmutación)</vt:lpstr>
      <vt:lpstr>Slide 43</vt:lpstr>
      <vt:lpstr>Símbolo</vt:lpstr>
    </vt:vector>
  </TitlesOfParts>
  <Company>M-DCPS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253631</dc:creator>
  <cp:lastModifiedBy>221162</cp:lastModifiedBy>
  <cp:revision>130</cp:revision>
  <dcterms:created xsi:type="dcterms:W3CDTF">2009-04-21T17:51:36Z</dcterms:created>
  <dcterms:modified xsi:type="dcterms:W3CDTF">2015-04-16T12:36:27Z</dcterms:modified>
</cp:coreProperties>
</file>